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57" r:id="rId5"/>
    <p:sldId id="259" r:id="rId6"/>
    <p:sldId id="262" r:id="rId7"/>
    <p:sldId id="261" r:id="rId8"/>
    <p:sldId id="260" r:id="rId9"/>
    <p:sldId id="263" r:id="rId10"/>
    <p:sldId id="264" r:id="rId11"/>
    <p:sldId id="266"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9" autoAdjust="0"/>
    <p:restoredTop sz="94660"/>
  </p:normalViewPr>
  <p:slideViewPr>
    <p:cSldViewPr snapToGrid="0">
      <p:cViewPr varScale="1">
        <p:scale>
          <a:sx n="72" d="100"/>
          <a:sy n="72" d="100"/>
        </p:scale>
        <p:origin x="16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334394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408524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316111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321732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204966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503747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358762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44992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163471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363065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B4563-D73D-484D-BE4A-FDF4ED0B7C30}" type="datetimeFigureOut">
              <a:rPr lang="en-US" smtClean="0"/>
              <a:t>4/20/2017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B3C2D-CB96-429F-A582-97A731BCA52E}" type="slidenum">
              <a:rPr lang="en-US" smtClean="0"/>
              <a:t>‹#›</a:t>
            </a:fld>
            <a:endParaRPr lang="en-US" dirty="0"/>
          </a:p>
        </p:txBody>
      </p:sp>
    </p:spTree>
    <p:extLst>
      <p:ext uri="{BB962C8B-B14F-4D97-AF65-F5344CB8AC3E}">
        <p14:creationId xmlns:p14="http://schemas.microsoft.com/office/powerpoint/2010/main" val="230801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B4563-D73D-484D-BE4A-FDF4ED0B7C30}" type="datetimeFigureOut">
              <a:rPr lang="en-US" smtClean="0"/>
              <a:t>4/20/2017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B3C2D-CB96-429F-A582-97A731BCA52E}" type="slidenum">
              <a:rPr lang="en-US" smtClean="0"/>
              <a:t>‹#›</a:t>
            </a:fld>
            <a:endParaRPr lang="en-US" dirty="0"/>
          </a:p>
        </p:txBody>
      </p:sp>
    </p:spTree>
    <p:extLst>
      <p:ext uri="{BB962C8B-B14F-4D97-AF65-F5344CB8AC3E}">
        <p14:creationId xmlns:p14="http://schemas.microsoft.com/office/powerpoint/2010/main" val="367693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487" y="221216"/>
            <a:ext cx="9144000" cy="1249776"/>
          </a:xfrm>
        </p:spPr>
        <p:txBody>
          <a:bodyPr/>
          <a:lstStyle/>
          <a:p>
            <a:r>
              <a:rPr lang="en-US" dirty="0" smtClean="0"/>
              <a:t>Publishing Textbooks</a:t>
            </a:r>
            <a:endParaRPr lang="en-US" dirty="0"/>
          </a:p>
        </p:txBody>
      </p:sp>
      <p:sp>
        <p:nvSpPr>
          <p:cNvPr id="3" name="Subtitle 2"/>
          <p:cNvSpPr>
            <a:spLocks noGrp="1"/>
          </p:cNvSpPr>
          <p:nvPr>
            <p:ph type="subTitle" idx="1"/>
          </p:nvPr>
        </p:nvSpPr>
        <p:spPr>
          <a:xfrm>
            <a:off x="8931965" y="4648959"/>
            <a:ext cx="3021495" cy="1990379"/>
          </a:xfrm>
        </p:spPr>
        <p:txBody>
          <a:bodyPr>
            <a:normAutofit fontScale="55000" lnSpcReduction="20000"/>
          </a:bodyPr>
          <a:lstStyle/>
          <a:p>
            <a:r>
              <a:rPr lang="en-US" dirty="0" smtClean="0"/>
              <a:t>Artemus Ward</a:t>
            </a:r>
          </a:p>
          <a:p>
            <a:r>
              <a:rPr lang="en-US" dirty="0" smtClean="0"/>
              <a:t>Dept. of Political Science</a:t>
            </a:r>
          </a:p>
          <a:p>
            <a:r>
              <a:rPr lang="en-US" dirty="0" smtClean="0"/>
              <a:t>Northern Illinois University</a:t>
            </a:r>
          </a:p>
          <a:p>
            <a:endParaRPr lang="en-US" dirty="0"/>
          </a:p>
          <a:p>
            <a:r>
              <a:rPr lang="en-US" dirty="0" smtClean="0"/>
              <a:t>Political Science Graduate Research Colloquium</a:t>
            </a:r>
          </a:p>
          <a:p>
            <a:r>
              <a:rPr lang="en-US" dirty="0" smtClean="0"/>
              <a:t>Northern Illinois University</a:t>
            </a:r>
          </a:p>
          <a:p>
            <a:r>
              <a:rPr lang="en-US" dirty="0" smtClean="0"/>
              <a:t>April 21, 2017</a:t>
            </a:r>
            <a:endParaRPr lang="en-US" dirty="0"/>
          </a:p>
        </p:txBody>
      </p:sp>
      <p:pic>
        <p:nvPicPr>
          <p:cNvPr id="4" name="Picture 3"/>
          <p:cNvPicPr>
            <a:picLocks noChangeAspect="1"/>
          </p:cNvPicPr>
          <p:nvPr/>
        </p:nvPicPr>
        <p:blipFill>
          <a:blip r:embed="rId2"/>
          <a:stretch>
            <a:fillRect/>
          </a:stretch>
        </p:blipFill>
        <p:spPr>
          <a:xfrm>
            <a:off x="954156" y="1895475"/>
            <a:ext cx="7620000" cy="4286250"/>
          </a:xfrm>
          <a:prstGeom prst="rect">
            <a:avLst/>
          </a:prstGeom>
        </p:spPr>
      </p:pic>
    </p:spTree>
    <p:extLst>
      <p:ext uri="{BB962C8B-B14F-4D97-AF65-F5344CB8AC3E}">
        <p14:creationId xmlns:p14="http://schemas.microsoft.com/office/powerpoint/2010/main" val="116353625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2470" y="159027"/>
            <a:ext cx="7235687" cy="1139686"/>
          </a:xfrm>
        </p:spPr>
        <p:txBody>
          <a:bodyPr/>
          <a:lstStyle/>
          <a:p>
            <a:pPr algn="ctr"/>
            <a:r>
              <a:rPr lang="en-US" b="1" dirty="0" smtClean="0"/>
              <a:t>Ancillary Material</a:t>
            </a:r>
            <a:endParaRPr lang="en-US" b="1" dirty="0"/>
          </a:p>
        </p:txBody>
      </p:sp>
      <p:sp>
        <p:nvSpPr>
          <p:cNvPr id="3" name="Content Placeholder 2"/>
          <p:cNvSpPr>
            <a:spLocks noGrp="1"/>
          </p:cNvSpPr>
          <p:nvPr>
            <p:ph idx="1"/>
          </p:nvPr>
        </p:nvSpPr>
        <p:spPr>
          <a:xfrm>
            <a:off x="225287" y="1444487"/>
            <a:ext cx="11608904" cy="5208104"/>
          </a:xfrm>
        </p:spPr>
        <p:txBody>
          <a:bodyPr>
            <a:noAutofit/>
          </a:bodyPr>
          <a:lstStyle/>
          <a:p>
            <a:r>
              <a:rPr lang="en-US" sz="3200" dirty="0" smtClean="0"/>
              <a:t>Increasingly, textbook publishers require authors to do additional work beyond the chapters in the textbook. This may include:</a:t>
            </a:r>
          </a:p>
          <a:p>
            <a:pPr lvl="1"/>
            <a:r>
              <a:rPr lang="en-US" sz="2800" dirty="0" smtClean="0"/>
              <a:t>Glossary, annotated suggested readings, appendices with primary sources.</a:t>
            </a:r>
          </a:p>
          <a:p>
            <a:pPr lvl="1"/>
            <a:r>
              <a:rPr lang="en-US" sz="2800" dirty="0" smtClean="0"/>
              <a:t>A “reader” that includes excerpts from primary sources and possibly short introductions to each excerpt and/or section.</a:t>
            </a:r>
          </a:p>
          <a:p>
            <a:pPr lvl="1"/>
            <a:r>
              <a:rPr lang="en-US" sz="2800" dirty="0" smtClean="0"/>
              <a:t>PowerPoint slides for instructors.</a:t>
            </a:r>
          </a:p>
          <a:p>
            <a:pPr lvl="1"/>
            <a:r>
              <a:rPr lang="en-US" sz="2800" dirty="0" smtClean="0"/>
              <a:t>Test banks of possible exam questions.</a:t>
            </a:r>
          </a:p>
          <a:p>
            <a:pPr lvl="1"/>
            <a:r>
              <a:rPr lang="en-US" sz="2800" dirty="0" smtClean="0"/>
              <a:t>Writing prompts for student essays.</a:t>
            </a:r>
          </a:p>
          <a:p>
            <a:pPr lvl="1"/>
            <a:r>
              <a:rPr lang="en-US" sz="2800" dirty="0" smtClean="0"/>
              <a:t>Online material such as blogs, exercises, flash cards, and website updates of relevant news articles that illustrate points made in the text.</a:t>
            </a:r>
          </a:p>
          <a:p>
            <a:pPr lvl="2"/>
            <a:r>
              <a:rPr lang="en-US" sz="2400" dirty="0" smtClean="0"/>
              <a:t>For online material, the publisher may have tech support that allows you to simply provide material that they upload and put into the format the publisher requires.</a:t>
            </a:r>
            <a:endParaRPr lang="en-US" sz="2400" dirty="0"/>
          </a:p>
        </p:txBody>
      </p:sp>
      <p:pic>
        <p:nvPicPr>
          <p:cNvPr id="4" name="Picture 3"/>
          <p:cNvPicPr>
            <a:picLocks noChangeAspect="1"/>
          </p:cNvPicPr>
          <p:nvPr/>
        </p:nvPicPr>
        <p:blipFill>
          <a:blip r:embed="rId2"/>
          <a:stretch>
            <a:fillRect/>
          </a:stretch>
        </p:blipFill>
        <p:spPr>
          <a:xfrm>
            <a:off x="819357" y="143747"/>
            <a:ext cx="1751565" cy="1300740"/>
          </a:xfrm>
          <a:prstGeom prst="rect">
            <a:avLst/>
          </a:prstGeom>
        </p:spPr>
      </p:pic>
    </p:spTree>
    <p:extLst>
      <p:ext uri="{BB962C8B-B14F-4D97-AF65-F5344CB8AC3E}">
        <p14:creationId xmlns:p14="http://schemas.microsoft.com/office/powerpoint/2010/main" val="35791652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37183" y="2194206"/>
            <a:ext cx="6785113" cy="3822280"/>
          </a:xfrm>
          <a:prstGeom prst="rect">
            <a:avLst/>
          </a:prstGeom>
        </p:spPr>
      </p:pic>
      <p:sp>
        <p:nvSpPr>
          <p:cNvPr id="5" name="Title 4"/>
          <p:cNvSpPr>
            <a:spLocks noGrp="1"/>
          </p:cNvSpPr>
          <p:nvPr>
            <p:ph type="title"/>
          </p:nvPr>
        </p:nvSpPr>
        <p:spPr/>
        <p:txBody>
          <a:bodyPr/>
          <a:lstStyle/>
          <a:p>
            <a:pPr algn="ctr"/>
            <a:r>
              <a:rPr lang="en-US" dirty="0" smtClean="0"/>
              <a:t>Good Luck!</a:t>
            </a:r>
            <a:endParaRPr lang="en-US" dirty="0"/>
          </a:p>
        </p:txBody>
      </p:sp>
    </p:spTree>
    <p:extLst>
      <p:ext uri="{BB962C8B-B14F-4D97-AF65-F5344CB8AC3E}">
        <p14:creationId xmlns:p14="http://schemas.microsoft.com/office/powerpoint/2010/main" val="178544655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27"/>
            <a:ext cx="7802217" cy="967408"/>
          </a:xfrm>
        </p:spPr>
        <p:txBody>
          <a:bodyPr/>
          <a:lstStyle/>
          <a:p>
            <a:pPr algn="ctr"/>
            <a:r>
              <a:rPr lang="en-US" b="1" dirty="0" smtClean="0"/>
              <a:t>Why Publish a Textbook?</a:t>
            </a:r>
            <a:endParaRPr lang="en-US" b="1" dirty="0"/>
          </a:p>
        </p:txBody>
      </p:sp>
      <p:sp>
        <p:nvSpPr>
          <p:cNvPr id="3" name="Content Placeholder 2"/>
          <p:cNvSpPr>
            <a:spLocks noGrp="1"/>
          </p:cNvSpPr>
          <p:nvPr>
            <p:ph idx="1"/>
          </p:nvPr>
        </p:nvSpPr>
        <p:spPr>
          <a:xfrm>
            <a:off x="198783" y="1219200"/>
            <a:ext cx="11781182" cy="5433391"/>
          </a:xfrm>
        </p:spPr>
        <p:txBody>
          <a:bodyPr>
            <a:normAutofit/>
          </a:bodyPr>
          <a:lstStyle/>
          <a:p>
            <a:r>
              <a:rPr lang="en-US" sz="4000" dirty="0" smtClean="0"/>
              <a:t>You want to work with </a:t>
            </a:r>
            <a:r>
              <a:rPr lang="en-US" sz="4000" dirty="0" smtClean="0"/>
              <a:t>co-authors.</a:t>
            </a:r>
            <a:endParaRPr lang="en-US" sz="4000" dirty="0" smtClean="0"/>
          </a:p>
          <a:p>
            <a:r>
              <a:rPr lang="en-US" sz="4000" dirty="0" smtClean="0"/>
              <a:t>You want to make </a:t>
            </a:r>
            <a:r>
              <a:rPr lang="en-US" sz="4000" dirty="0" smtClean="0"/>
              <a:t>money.</a:t>
            </a:r>
            <a:endParaRPr lang="en-US" sz="4000" dirty="0" smtClean="0"/>
          </a:p>
          <a:p>
            <a:r>
              <a:rPr lang="en-US" sz="4000" dirty="0" smtClean="0"/>
              <a:t>You teach the class and are so dissatisfied with the existing texts that you have essentially written your own text through lectures, PowerPoints, exams, assignments, etc</a:t>
            </a:r>
            <a:r>
              <a:rPr lang="en-US" sz="4000" dirty="0" smtClean="0"/>
              <a:t>.</a:t>
            </a:r>
          </a:p>
          <a:p>
            <a:r>
              <a:rPr lang="en-US" sz="4000" dirty="0" smtClean="0"/>
              <a:t>You work at a school that values (counts) textbooks toward tenure, promotion, raises, etc.</a:t>
            </a:r>
            <a:endParaRPr lang="en-US" sz="4000" dirty="0"/>
          </a:p>
        </p:txBody>
      </p:sp>
      <p:pic>
        <p:nvPicPr>
          <p:cNvPr id="4" name="Picture 3"/>
          <p:cNvPicPr>
            <a:picLocks noChangeAspect="1"/>
          </p:cNvPicPr>
          <p:nvPr/>
        </p:nvPicPr>
        <p:blipFill>
          <a:blip r:embed="rId2"/>
          <a:stretch>
            <a:fillRect/>
          </a:stretch>
        </p:blipFill>
        <p:spPr>
          <a:xfrm>
            <a:off x="8161686" y="159027"/>
            <a:ext cx="3473723" cy="2315815"/>
          </a:xfrm>
          <a:prstGeom prst="rect">
            <a:avLst/>
          </a:prstGeom>
        </p:spPr>
      </p:pic>
    </p:spTree>
    <p:extLst>
      <p:ext uri="{BB962C8B-B14F-4D97-AF65-F5344CB8AC3E}">
        <p14:creationId xmlns:p14="http://schemas.microsoft.com/office/powerpoint/2010/main" val="28027872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7"/>
            <a:ext cx="10515600" cy="927653"/>
          </a:xfrm>
        </p:spPr>
        <p:txBody>
          <a:bodyPr/>
          <a:lstStyle/>
          <a:p>
            <a:pPr algn="ctr"/>
            <a:r>
              <a:rPr lang="en-US" b="1" dirty="0" smtClean="0"/>
              <a:t>Where to Publish a Textbook</a:t>
            </a:r>
            <a:endParaRPr lang="en-US" b="1" dirty="0"/>
          </a:p>
        </p:txBody>
      </p:sp>
      <p:sp>
        <p:nvSpPr>
          <p:cNvPr id="3" name="Content Placeholder 2"/>
          <p:cNvSpPr>
            <a:spLocks noGrp="1"/>
          </p:cNvSpPr>
          <p:nvPr>
            <p:ph idx="1"/>
          </p:nvPr>
        </p:nvSpPr>
        <p:spPr>
          <a:xfrm>
            <a:off x="145773" y="2192681"/>
            <a:ext cx="11820939" cy="4499666"/>
          </a:xfrm>
        </p:spPr>
        <p:txBody>
          <a:bodyPr>
            <a:normAutofit/>
          </a:bodyPr>
          <a:lstStyle/>
          <a:p>
            <a:r>
              <a:rPr lang="en-US" dirty="0" smtClean="0"/>
              <a:t>In general, textbooks are the opposite of scholarly monographs in terms of publishers.</a:t>
            </a:r>
          </a:p>
          <a:p>
            <a:r>
              <a:rPr lang="en-US" dirty="0" smtClean="0"/>
              <a:t>Scholarly monographs are, ideally, published at non-profit university presses: Oxford, Cambridge, Princeton, Chicago, etc.</a:t>
            </a:r>
          </a:p>
          <a:p>
            <a:r>
              <a:rPr lang="en-US" dirty="0" smtClean="0"/>
              <a:t>Textbooks are generally published by for-profit commercial presses: Pearson, McGraw-Hill, Wiley, Cengage, Houghton Mifflin, CQ, etc.</a:t>
            </a:r>
          </a:p>
          <a:p>
            <a:r>
              <a:rPr lang="en-US" dirty="0" smtClean="0"/>
              <a:t>There is overlap with some publishers who specialize in both: Palgrave Macmillan, Routledge, etc.</a:t>
            </a:r>
          </a:p>
          <a:p>
            <a:r>
              <a:rPr lang="en-US" dirty="0" smtClean="0"/>
              <a:t>Of course this distinction makes sense because textbooks are designed to make money while scholarly monographs are not.</a:t>
            </a:r>
            <a:endParaRPr lang="en-US" dirty="0"/>
          </a:p>
        </p:txBody>
      </p:sp>
      <p:pic>
        <p:nvPicPr>
          <p:cNvPr id="4" name="Picture 3"/>
          <p:cNvPicPr>
            <a:picLocks noChangeAspect="1"/>
          </p:cNvPicPr>
          <p:nvPr/>
        </p:nvPicPr>
        <p:blipFill>
          <a:blip r:embed="rId2"/>
          <a:stretch>
            <a:fillRect/>
          </a:stretch>
        </p:blipFill>
        <p:spPr>
          <a:xfrm>
            <a:off x="546653" y="711613"/>
            <a:ext cx="3482312" cy="1352550"/>
          </a:xfrm>
          <a:prstGeom prst="rect">
            <a:avLst/>
          </a:prstGeom>
        </p:spPr>
      </p:pic>
      <p:pic>
        <p:nvPicPr>
          <p:cNvPr id="5" name="Picture 4"/>
          <p:cNvPicPr>
            <a:picLocks noChangeAspect="1"/>
          </p:cNvPicPr>
          <p:nvPr/>
        </p:nvPicPr>
        <p:blipFill rotWithShape="1">
          <a:blip r:embed="rId3"/>
          <a:srcRect t="19768" b="19150"/>
          <a:stretch/>
        </p:blipFill>
        <p:spPr>
          <a:xfrm>
            <a:off x="4227747" y="910809"/>
            <a:ext cx="2095500" cy="954157"/>
          </a:xfrm>
          <a:prstGeom prst="rect">
            <a:avLst/>
          </a:prstGeom>
        </p:spPr>
      </p:pic>
      <p:pic>
        <p:nvPicPr>
          <p:cNvPr id="6" name="Picture 5"/>
          <p:cNvPicPr>
            <a:picLocks noChangeAspect="1"/>
          </p:cNvPicPr>
          <p:nvPr/>
        </p:nvPicPr>
        <p:blipFill rotWithShape="1">
          <a:blip r:embed="rId4"/>
          <a:srcRect t="19418" b="23344"/>
          <a:stretch/>
        </p:blipFill>
        <p:spPr>
          <a:xfrm>
            <a:off x="6304873" y="927652"/>
            <a:ext cx="2679008" cy="910810"/>
          </a:xfrm>
          <a:prstGeom prst="rect">
            <a:avLst/>
          </a:prstGeom>
        </p:spPr>
      </p:pic>
      <p:pic>
        <p:nvPicPr>
          <p:cNvPr id="7" name="Picture 6"/>
          <p:cNvPicPr>
            <a:picLocks noChangeAspect="1"/>
          </p:cNvPicPr>
          <p:nvPr/>
        </p:nvPicPr>
        <p:blipFill rotWithShape="1">
          <a:blip r:embed="rId5"/>
          <a:srcRect t="10234" b="6287"/>
          <a:stretch/>
        </p:blipFill>
        <p:spPr>
          <a:xfrm>
            <a:off x="8755054" y="813213"/>
            <a:ext cx="2619375" cy="1272210"/>
          </a:xfrm>
          <a:prstGeom prst="rect">
            <a:avLst/>
          </a:prstGeom>
        </p:spPr>
      </p:pic>
    </p:spTree>
    <p:extLst>
      <p:ext uri="{BB962C8B-B14F-4D97-AF65-F5344CB8AC3E}">
        <p14:creationId xmlns:p14="http://schemas.microsoft.com/office/powerpoint/2010/main" val="10464804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531"/>
            <a:ext cx="7152861" cy="967408"/>
          </a:xfrm>
        </p:spPr>
        <p:txBody>
          <a:bodyPr/>
          <a:lstStyle/>
          <a:p>
            <a:pPr algn="ctr"/>
            <a:r>
              <a:rPr lang="en-US" b="1" dirty="0" smtClean="0"/>
              <a:t>Co-Authors</a:t>
            </a:r>
            <a:endParaRPr lang="en-US" b="1" dirty="0"/>
          </a:p>
        </p:txBody>
      </p:sp>
      <p:sp>
        <p:nvSpPr>
          <p:cNvPr id="3" name="Content Placeholder 2"/>
          <p:cNvSpPr>
            <a:spLocks noGrp="1"/>
          </p:cNvSpPr>
          <p:nvPr>
            <p:ph idx="1"/>
          </p:nvPr>
        </p:nvSpPr>
        <p:spPr>
          <a:xfrm>
            <a:off x="225287" y="1152940"/>
            <a:ext cx="11807687" cy="5552660"/>
          </a:xfrm>
        </p:spPr>
        <p:txBody>
          <a:bodyPr>
            <a:normAutofit fontScale="92500" lnSpcReduction="20000"/>
          </a:bodyPr>
          <a:lstStyle/>
          <a:p>
            <a:r>
              <a:rPr lang="en-US" dirty="0" smtClean="0"/>
              <a:t>Choosing co-authors—or agreeing to be one—is the </a:t>
            </a:r>
          </a:p>
          <a:p>
            <a:pPr marL="0" indent="0">
              <a:buNone/>
            </a:pPr>
            <a:r>
              <a:rPr lang="en-US" dirty="0"/>
              <a:t> </a:t>
            </a:r>
            <a:r>
              <a:rPr lang="en-US" dirty="0" smtClean="0"/>
              <a:t>  </a:t>
            </a:r>
            <a:r>
              <a:rPr lang="en-US" dirty="0" smtClean="0"/>
              <a:t>single most important part of the process.</a:t>
            </a:r>
          </a:p>
          <a:p>
            <a:r>
              <a:rPr lang="en-US" dirty="0" smtClean="0"/>
              <a:t>There are many ways to think about co-authorship.</a:t>
            </a:r>
          </a:p>
          <a:p>
            <a:pPr marL="514350" indent="-514350">
              <a:buFont typeface="+mj-lt"/>
              <a:buAutoNum type="arabicPeriod"/>
            </a:pPr>
            <a:r>
              <a:rPr lang="en-US" u="sng" dirty="0" smtClean="0"/>
              <a:t>Can they be trusted</a:t>
            </a:r>
            <a:r>
              <a:rPr lang="en-US" dirty="0" smtClean="0"/>
              <a:t>? By this I mean do you know if they will follow-through with the tasks that need to be done. If a co-author does not “pull their weight” it is essential that you make certain that they leave the project. DO NOT let them take credit for work they did not do. You will regret it and be contributing to their abuse of professional standards and collegiality. Thus, ideally, you shoul</a:t>
            </a:r>
            <a:r>
              <a:rPr lang="en-US" dirty="0" smtClean="0"/>
              <a:t>d work with others who you have worked with before and/or who have a track-record for publishing.</a:t>
            </a:r>
            <a:endParaRPr lang="en-US" dirty="0" smtClean="0"/>
          </a:p>
          <a:p>
            <a:pPr marL="514350" indent="-514350">
              <a:buFont typeface="+mj-lt"/>
              <a:buAutoNum type="arabicPeriod"/>
            </a:pPr>
            <a:r>
              <a:rPr lang="en-US" u="sng" dirty="0" smtClean="0"/>
              <a:t>Play to each other’s strengths</a:t>
            </a:r>
            <a:r>
              <a:rPr lang="en-US" dirty="0" smtClean="0"/>
              <a:t>. If you are an expert in X but not Y or Z, try to work with co-authors what are experts in Y and Z but not X. Thus, the ideal American government textbook </a:t>
            </a:r>
            <a:r>
              <a:rPr lang="en-US" dirty="0" smtClean="0"/>
              <a:t>should be co-authored by experts across sub-fields (say congress, presidency, courts, parties, etc.)</a:t>
            </a:r>
          </a:p>
          <a:p>
            <a:pPr marL="514350" indent="-514350">
              <a:buFont typeface="+mj-lt"/>
              <a:buAutoNum type="arabicPeriod"/>
            </a:pPr>
            <a:r>
              <a:rPr lang="en-US" u="sng" dirty="0" smtClean="0"/>
              <a:t>Choose people you like</a:t>
            </a:r>
            <a:r>
              <a:rPr lang="en-US" dirty="0" smtClean="0"/>
              <a:t>. You will spending years working with these people during good times and challenging times. It helps if you already have a good relationship with them so that you will enjoy what will likely be a trying, lengthy process.</a:t>
            </a:r>
          </a:p>
        </p:txBody>
      </p:sp>
      <p:pic>
        <p:nvPicPr>
          <p:cNvPr id="4" name="Picture 3"/>
          <p:cNvPicPr>
            <a:picLocks noChangeAspect="1"/>
          </p:cNvPicPr>
          <p:nvPr/>
        </p:nvPicPr>
        <p:blipFill rotWithShape="1">
          <a:blip r:embed="rId2"/>
          <a:srcRect t="19024" b="12448"/>
          <a:stretch/>
        </p:blipFill>
        <p:spPr>
          <a:xfrm>
            <a:off x="8282610" y="185531"/>
            <a:ext cx="2884624" cy="1938173"/>
          </a:xfrm>
          <a:prstGeom prst="rect">
            <a:avLst/>
          </a:prstGeom>
        </p:spPr>
      </p:pic>
    </p:spTree>
    <p:extLst>
      <p:ext uri="{BB962C8B-B14F-4D97-AF65-F5344CB8AC3E}">
        <p14:creationId xmlns:p14="http://schemas.microsoft.com/office/powerpoint/2010/main" val="2990029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27"/>
            <a:ext cx="7060096" cy="1152938"/>
          </a:xfrm>
        </p:spPr>
        <p:txBody>
          <a:bodyPr/>
          <a:lstStyle/>
          <a:p>
            <a:pPr algn="ctr"/>
            <a:r>
              <a:rPr lang="en-US" b="1" dirty="0" smtClean="0"/>
              <a:t>When to Publish a Textbook</a:t>
            </a:r>
            <a:endParaRPr lang="en-US" b="1" dirty="0"/>
          </a:p>
        </p:txBody>
      </p:sp>
      <p:sp>
        <p:nvSpPr>
          <p:cNvPr id="3" name="Content Placeholder 2"/>
          <p:cNvSpPr>
            <a:spLocks noGrp="1"/>
          </p:cNvSpPr>
          <p:nvPr>
            <p:ph idx="1"/>
          </p:nvPr>
        </p:nvSpPr>
        <p:spPr>
          <a:xfrm>
            <a:off x="225287" y="1842052"/>
            <a:ext cx="11688417" cy="4850295"/>
          </a:xfrm>
        </p:spPr>
        <p:txBody>
          <a:bodyPr>
            <a:noAutofit/>
          </a:bodyPr>
          <a:lstStyle/>
          <a:p>
            <a:r>
              <a:rPr lang="en-US" sz="3000" dirty="0" smtClean="0"/>
              <a:t>Wait until you are more </a:t>
            </a:r>
            <a:r>
              <a:rPr lang="en-US" sz="3000" dirty="0" smtClean="0"/>
              <a:t>senior: tenured, full prof.</a:t>
            </a:r>
            <a:endParaRPr lang="en-US" sz="3000" dirty="0" smtClean="0"/>
          </a:p>
          <a:p>
            <a:r>
              <a:rPr lang="en-US" sz="3000" dirty="0" smtClean="0"/>
              <a:t>Why?</a:t>
            </a:r>
          </a:p>
          <a:p>
            <a:r>
              <a:rPr lang="en-US" sz="3000" dirty="0" smtClean="0"/>
              <a:t>Because by then you will have a reputation for excellent scholarship;</a:t>
            </a:r>
          </a:p>
          <a:p>
            <a:r>
              <a:rPr lang="en-US" sz="3000" dirty="0" smtClean="0"/>
              <a:t>Because you know other top scholars who you can work with;</a:t>
            </a:r>
          </a:p>
          <a:p>
            <a:r>
              <a:rPr lang="en-US" sz="3000" dirty="0" smtClean="0"/>
              <a:t>Because textbooks generally do not count as publications at research universities and you should spend your pre-tenure and pre-full years publishing things that count;</a:t>
            </a:r>
          </a:p>
          <a:p>
            <a:r>
              <a:rPr lang="en-US" sz="3000" dirty="0" smtClean="0"/>
              <a:t>Because you work at a teaching college that “counts” and values textbook publishing—either toward tenure and promotion and/or for raises.</a:t>
            </a:r>
            <a:endParaRPr lang="en-US" sz="3000" dirty="0"/>
          </a:p>
        </p:txBody>
      </p:sp>
      <p:pic>
        <p:nvPicPr>
          <p:cNvPr id="4" name="Picture 3"/>
          <p:cNvPicPr>
            <a:picLocks noChangeAspect="1"/>
          </p:cNvPicPr>
          <p:nvPr/>
        </p:nvPicPr>
        <p:blipFill>
          <a:blip r:embed="rId2"/>
          <a:stretch>
            <a:fillRect/>
          </a:stretch>
        </p:blipFill>
        <p:spPr>
          <a:xfrm>
            <a:off x="8338931" y="159027"/>
            <a:ext cx="3382065" cy="2536549"/>
          </a:xfrm>
          <a:prstGeom prst="rect">
            <a:avLst/>
          </a:prstGeom>
        </p:spPr>
      </p:pic>
    </p:spTree>
    <p:extLst>
      <p:ext uri="{BB962C8B-B14F-4D97-AF65-F5344CB8AC3E}">
        <p14:creationId xmlns:p14="http://schemas.microsoft.com/office/powerpoint/2010/main" val="2714607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6291470" cy="1842051"/>
          </a:xfrm>
        </p:spPr>
        <p:txBody>
          <a:bodyPr/>
          <a:lstStyle/>
          <a:p>
            <a:pPr algn="ctr"/>
            <a:r>
              <a:rPr lang="en-US" b="1" dirty="0" smtClean="0"/>
              <a:t>The Proposal</a:t>
            </a:r>
            <a:endParaRPr lang="en-US" b="1" dirty="0"/>
          </a:p>
        </p:txBody>
      </p:sp>
      <p:sp>
        <p:nvSpPr>
          <p:cNvPr id="3" name="Content Placeholder 2"/>
          <p:cNvSpPr>
            <a:spLocks noGrp="1"/>
          </p:cNvSpPr>
          <p:nvPr>
            <p:ph idx="1"/>
          </p:nvPr>
        </p:nvSpPr>
        <p:spPr>
          <a:xfrm>
            <a:off x="225287" y="2296353"/>
            <a:ext cx="11807687" cy="4435751"/>
          </a:xfrm>
        </p:spPr>
        <p:txBody>
          <a:bodyPr>
            <a:noAutofit/>
          </a:bodyPr>
          <a:lstStyle/>
          <a:p>
            <a:r>
              <a:rPr lang="en-US" sz="3000" dirty="0" smtClean="0"/>
              <a:t>You must distinguish your book from the other major works already out there—perhaps as many as a dozen</a:t>
            </a:r>
            <a:r>
              <a:rPr lang="en-US" sz="3000" dirty="0" smtClean="0"/>
              <a:t>.</a:t>
            </a:r>
          </a:p>
          <a:p>
            <a:r>
              <a:rPr lang="en-US" sz="3000" dirty="0" smtClean="0"/>
              <a:t>This is a major undertaking and requires a great deal of care as the reviewers will be judging what you plan to do (what your textbook will look like) compared to the textbook(s) the reviewers already use or have used.</a:t>
            </a:r>
          </a:p>
          <a:p>
            <a:r>
              <a:rPr lang="en-US" sz="3000" dirty="0" smtClean="0"/>
              <a:t>Each publisher has their own guidelines for what they want in the proposal. Be sure to follow them. This is crucial for textbooks compared to scholarly monographs where it is less important to follow the publisher’s specific proposal guidelines.</a:t>
            </a:r>
            <a:endParaRPr lang="en-US" sz="3000" dirty="0"/>
          </a:p>
        </p:txBody>
      </p:sp>
      <p:pic>
        <p:nvPicPr>
          <p:cNvPr id="4" name="Picture 3"/>
          <p:cNvPicPr>
            <a:picLocks noChangeAspect="1"/>
          </p:cNvPicPr>
          <p:nvPr/>
        </p:nvPicPr>
        <p:blipFill>
          <a:blip r:embed="rId2"/>
          <a:stretch>
            <a:fillRect/>
          </a:stretch>
        </p:blipFill>
        <p:spPr>
          <a:xfrm>
            <a:off x="7258670" y="172279"/>
            <a:ext cx="2657475" cy="2124075"/>
          </a:xfrm>
          <a:prstGeom prst="rect">
            <a:avLst/>
          </a:prstGeom>
        </p:spPr>
      </p:pic>
    </p:spTree>
    <p:extLst>
      <p:ext uri="{BB962C8B-B14F-4D97-AF65-F5344CB8AC3E}">
        <p14:creationId xmlns:p14="http://schemas.microsoft.com/office/powerpoint/2010/main" val="28382600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522"/>
            <a:ext cx="6834809" cy="1497495"/>
          </a:xfrm>
        </p:spPr>
        <p:txBody>
          <a:bodyPr/>
          <a:lstStyle/>
          <a:p>
            <a:pPr algn="ctr"/>
            <a:r>
              <a:rPr lang="en-US" b="1" dirty="0" smtClean="0"/>
              <a:t>Reviewers</a:t>
            </a:r>
            <a:endParaRPr lang="en-US" b="1" dirty="0"/>
          </a:p>
        </p:txBody>
      </p:sp>
      <p:sp>
        <p:nvSpPr>
          <p:cNvPr id="3" name="Content Placeholder 2"/>
          <p:cNvSpPr>
            <a:spLocks noGrp="1"/>
          </p:cNvSpPr>
          <p:nvPr>
            <p:ph idx="1"/>
          </p:nvPr>
        </p:nvSpPr>
        <p:spPr>
          <a:xfrm>
            <a:off x="185529" y="2014330"/>
            <a:ext cx="11754679" cy="4651513"/>
          </a:xfrm>
        </p:spPr>
        <p:txBody>
          <a:bodyPr>
            <a:normAutofit fontScale="92500" lnSpcReduction="20000"/>
          </a:bodyPr>
          <a:lstStyle/>
          <a:p>
            <a:r>
              <a:rPr lang="en-US" dirty="0" smtClean="0"/>
              <a:t>The publisher will require that your proposal be sent to a number of reviewers—perhaps as many as a dozen or more.</a:t>
            </a:r>
          </a:p>
          <a:p>
            <a:r>
              <a:rPr lang="en-US" dirty="0" smtClean="0"/>
              <a:t>You may suggest these reviewers and they should be colleagues who teach the course your book is aimed at.</a:t>
            </a:r>
          </a:p>
          <a:p>
            <a:r>
              <a:rPr lang="en-US" dirty="0" smtClean="0"/>
              <a:t>They should be from various types of schools around the country: liberal arts colleges, research universities, etc.</a:t>
            </a:r>
          </a:p>
          <a:p>
            <a:r>
              <a:rPr lang="en-US" dirty="0" smtClean="0"/>
              <a:t>Their feedback on the proposal is extremely important because the goal is to get all of them to adopt your textbook.</a:t>
            </a:r>
          </a:p>
          <a:p>
            <a:r>
              <a:rPr lang="en-US" dirty="0" smtClean="0"/>
              <a:t>After your proposal has been accepted and you have written the first few chapters, the publisher will likely send those initial chapters back to the reviewers for feedback. This process may repeat itself with each batch of new chapters until the book is complete.</a:t>
            </a:r>
          </a:p>
          <a:p>
            <a:r>
              <a:rPr lang="en-US" dirty="0" smtClean="0"/>
              <a:t>Note: you will never be able to satisfy all of the reviewers. Thus, you will work with your editor to determine what should and should not be done.</a:t>
            </a:r>
            <a:endParaRPr lang="en-US" dirty="0"/>
          </a:p>
        </p:txBody>
      </p:sp>
      <p:pic>
        <p:nvPicPr>
          <p:cNvPr id="4" name="Picture 3"/>
          <p:cNvPicPr>
            <a:picLocks noChangeAspect="1"/>
          </p:cNvPicPr>
          <p:nvPr/>
        </p:nvPicPr>
        <p:blipFill>
          <a:blip r:embed="rId2"/>
          <a:stretch>
            <a:fillRect/>
          </a:stretch>
        </p:blipFill>
        <p:spPr>
          <a:xfrm>
            <a:off x="8216348" y="132523"/>
            <a:ext cx="2822712" cy="1881808"/>
          </a:xfrm>
          <a:prstGeom prst="rect">
            <a:avLst/>
          </a:prstGeom>
        </p:spPr>
      </p:pic>
    </p:spTree>
    <p:extLst>
      <p:ext uri="{BB962C8B-B14F-4D97-AF65-F5344CB8AC3E}">
        <p14:creationId xmlns:p14="http://schemas.microsoft.com/office/powerpoint/2010/main" val="37258114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6490252" cy="1311964"/>
          </a:xfrm>
        </p:spPr>
        <p:txBody>
          <a:bodyPr/>
          <a:lstStyle/>
          <a:p>
            <a:pPr algn="ctr"/>
            <a:r>
              <a:rPr lang="en-US" b="1" dirty="0" smtClean="0"/>
              <a:t>Contracts</a:t>
            </a:r>
            <a:endParaRPr lang="en-US" b="1" dirty="0"/>
          </a:p>
        </p:txBody>
      </p:sp>
      <p:sp>
        <p:nvSpPr>
          <p:cNvPr id="3" name="Content Placeholder 2"/>
          <p:cNvSpPr>
            <a:spLocks noGrp="1"/>
          </p:cNvSpPr>
          <p:nvPr>
            <p:ph idx="1"/>
          </p:nvPr>
        </p:nvSpPr>
        <p:spPr>
          <a:xfrm>
            <a:off x="159025" y="1696278"/>
            <a:ext cx="11794435" cy="4929808"/>
          </a:xfrm>
        </p:spPr>
        <p:txBody>
          <a:bodyPr>
            <a:normAutofit fontScale="92500" lnSpcReduction="20000"/>
          </a:bodyPr>
          <a:lstStyle/>
          <a:p>
            <a:r>
              <a:rPr lang="en-US" dirty="0" smtClean="0"/>
              <a:t>Unlike scholarly monographs which pay little if anything, textbooks can and should be lucrative.</a:t>
            </a:r>
          </a:p>
          <a:p>
            <a:r>
              <a:rPr lang="en-US" dirty="0" smtClean="0"/>
              <a:t>Unlike scholarly monographs, you should receive a substantial advance against future royalties</a:t>
            </a:r>
            <a:r>
              <a:rPr lang="en-US" dirty="0" smtClean="0"/>
              <a:t>.</a:t>
            </a:r>
          </a:p>
          <a:p>
            <a:r>
              <a:rPr lang="en-US" dirty="0" smtClean="0"/>
              <a:t>The goal of a textbook is to get as many of your colleagues as possible to adopt it. Thus, making the book more affordable—but also better—than the competition is crucial.</a:t>
            </a:r>
          </a:p>
          <a:p>
            <a:r>
              <a:rPr lang="en-US" dirty="0" smtClean="0"/>
              <a:t>Toward this end, brevity—without sacrificing depth—is the key.</a:t>
            </a:r>
          </a:p>
          <a:p>
            <a:r>
              <a:rPr lang="en-US" dirty="0" smtClean="0"/>
              <a:t>While it is possible to make some money from the first edition of textbook, the real money is made through multiple editions. But it is the publisher’s prerogative as to whether you will be invited to update your textbook for a second edition.</a:t>
            </a:r>
          </a:p>
          <a:p>
            <a:r>
              <a:rPr lang="en-US" dirty="0" smtClean="0"/>
              <a:t>If the publisher does not want you to do a second edition and if they go further and drop your textbook from their list, you can take your book to another publisher. This is an important point to make sure is included in the contract—i.e. </a:t>
            </a:r>
            <a:r>
              <a:rPr lang="en-US" dirty="0" smtClean="0"/>
              <a:t>that you retain the rights to the book should the press no longer wish to publish it.</a:t>
            </a:r>
            <a:endParaRPr lang="en-US" dirty="0" smtClean="0"/>
          </a:p>
          <a:p>
            <a:endParaRPr lang="en-US" dirty="0"/>
          </a:p>
        </p:txBody>
      </p:sp>
      <p:pic>
        <p:nvPicPr>
          <p:cNvPr id="4" name="Picture 3"/>
          <p:cNvPicPr>
            <a:picLocks noChangeAspect="1"/>
          </p:cNvPicPr>
          <p:nvPr/>
        </p:nvPicPr>
        <p:blipFill>
          <a:blip r:embed="rId2"/>
          <a:stretch>
            <a:fillRect/>
          </a:stretch>
        </p:blipFill>
        <p:spPr>
          <a:xfrm>
            <a:off x="7970147" y="83240"/>
            <a:ext cx="2340043" cy="1560029"/>
          </a:xfrm>
          <a:prstGeom prst="rect">
            <a:avLst/>
          </a:prstGeom>
        </p:spPr>
      </p:pic>
    </p:spTree>
    <p:extLst>
      <p:ext uri="{BB962C8B-B14F-4D97-AF65-F5344CB8AC3E}">
        <p14:creationId xmlns:p14="http://schemas.microsoft.com/office/powerpoint/2010/main" val="11968813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616" y="159027"/>
            <a:ext cx="7590183" cy="954156"/>
          </a:xfrm>
        </p:spPr>
        <p:txBody>
          <a:bodyPr/>
          <a:lstStyle/>
          <a:p>
            <a:pPr algn="ctr"/>
            <a:r>
              <a:rPr lang="en-US" b="1" dirty="0" smtClean="0"/>
              <a:t>Writing</a:t>
            </a:r>
            <a:endParaRPr lang="en-US" b="1" dirty="0"/>
          </a:p>
        </p:txBody>
      </p:sp>
      <p:sp>
        <p:nvSpPr>
          <p:cNvPr id="3" name="Content Placeholder 2"/>
          <p:cNvSpPr>
            <a:spLocks noGrp="1"/>
          </p:cNvSpPr>
          <p:nvPr>
            <p:ph idx="1"/>
          </p:nvPr>
        </p:nvSpPr>
        <p:spPr>
          <a:xfrm>
            <a:off x="251791" y="1338470"/>
            <a:ext cx="11688417" cy="5340624"/>
          </a:xfrm>
        </p:spPr>
        <p:txBody>
          <a:bodyPr>
            <a:normAutofit/>
          </a:bodyPr>
          <a:lstStyle/>
          <a:p>
            <a:r>
              <a:rPr lang="en-US" dirty="0" smtClean="0"/>
              <a:t>The primary question is how to divide up the work among the co-authors.</a:t>
            </a:r>
          </a:p>
          <a:p>
            <a:r>
              <a:rPr lang="en-US" dirty="0" smtClean="0"/>
              <a:t>The most common way is to simply divide up the chapters. But this approach may not work for everyone.</a:t>
            </a:r>
          </a:p>
          <a:p>
            <a:r>
              <a:rPr lang="en-US" dirty="0" smtClean="0"/>
              <a:t>An alternative approach is to divide up the work for each chapter. For example:</a:t>
            </a:r>
          </a:p>
          <a:p>
            <a:pPr lvl="1"/>
            <a:r>
              <a:rPr lang="en-US" dirty="0" smtClean="0"/>
              <a:t>One author drafts the outline for the chapter and inserts basic information to be covered. Another fleshes out the discussion. Another adds footnotes and discussion of research on the topics covered.</a:t>
            </a:r>
          </a:p>
          <a:p>
            <a:pPr lvl="1"/>
            <a:r>
              <a:rPr lang="en-US" dirty="0" smtClean="0"/>
              <a:t>Or perhaps someone focuses on “boxes” or special inserts of additional material that relates to the main text.</a:t>
            </a:r>
            <a:endParaRPr lang="en-US" dirty="0"/>
          </a:p>
          <a:p>
            <a:r>
              <a:rPr lang="en-US" dirty="0" smtClean="0"/>
              <a:t>Regardless of how the work is divided, all co-authors should read and edit each chapter for simplicity to make sure the material can be easily understood by undergraduates.</a:t>
            </a:r>
            <a:endParaRPr lang="en-US" dirty="0"/>
          </a:p>
        </p:txBody>
      </p:sp>
      <p:pic>
        <p:nvPicPr>
          <p:cNvPr id="4" name="Picture 3"/>
          <p:cNvPicPr>
            <a:picLocks noChangeAspect="1"/>
          </p:cNvPicPr>
          <p:nvPr/>
        </p:nvPicPr>
        <p:blipFill>
          <a:blip r:embed="rId2"/>
          <a:stretch>
            <a:fillRect/>
          </a:stretch>
        </p:blipFill>
        <p:spPr>
          <a:xfrm>
            <a:off x="1660663" y="125750"/>
            <a:ext cx="1837911" cy="1212720"/>
          </a:xfrm>
          <a:prstGeom prst="rect">
            <a:avLst/>
          </a:prstGeom>
        </p:spPr>
      </p:pic>
    </p:spTree>
    <p:extLst>
      <p:ext uri="{BB962C8B-B14F-4D97-AF65-F5344CB8AC3E}">
        <p14:creationId xmlns:p14="http://schemas.microsoft.com/office/powerpoint/2010/main" val="1426338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ublishing Textbooks&amp;quot;&quot;/&gt;&lt;property id=&quot;20307&quot; value=&quot;256&quot;/&gt;&lt;/object&gt;&lt;object type=&quot;3&quot; unique_id=&quot;10005&quot;&gt;&lt;property id=&quot;20148&quot; value=&quot;5&quot;/&gt;&lt;property id=&quot;20300&quot; value=&quot;Slide 2 - &amp;quot;Why Publish a Textbook?&amp;quot;&quot;/&gt;&lt;property id=&quot;20307&quot; value=&quot;258&quot;/&gt;&lt;/object&gt;&lt;object type=&quot;3&quot; unique_id=&quot;10006&quot;&gt;&lt;property id=&quot;20148&quot; value=&quot;5&quot;/&gt;&lt;property id=&quot;20300&quot; value=&quot;Slide 4 - &amp;quot;Co-Authors&amp;quot;&quot;/&gt;&lt;property id=&quot;20307&quot; value=&quot;257&quot;/&gt;&lt;/object&gt;&lt;object type=&quot;3&quot; unique_id=&quot;10007&quot;&gt;&lt;property id=&quot;20148&quot; value=&quot;5&quot;/&gt;&lt;property id=&quot;20300&quot; value=&quot;Slide 5 - &amp;quot;When to Publish a Textbook&amp;quot;&quot;/&gt;&lt;property id=&quot;20307&quot; value=&quot;259&quot;/&gt;&lt;/object&gt;&lt;object type=&quot;3&quot; unique_id=&quot;10008&quot;&gt;&lt;property id=&quot;20148&quot; value=&quot;5&quot;/&gt;&lt;property id=&quot;20300&quot; value=&quot;Slide 6 - &amp;quot;The Proposal&amp;quot;&quot;/&gt;&lt;property id=&quot;20307&quot; value=&quot;262&quot;/&gt;&lt;/object&gt;&lt;object type=&quot;3&quot; unique_id=&quot;10009&quot;&gt;&lt;property id=&quot;20148&quot; value=&quot;5&quot;/&gt;&lt;property id=&quot;20300&quot; value=&quot;Slide 7 - &amp;quot;Reviewers&amp;quot;&quot;/&gt;&lt;property id=&quot;20307&quot; value=&quot;261&quot;/&gt;&lt;/object&gt;&lt;object type=&quot;3&quot; unique_id=&quot;10010&quot;&gt;&lt;property id=&quot;20148&quot; value=&quot;5&quot;/&gt;&lt;property id=&quot;20300&quot; value=&quot;Slide 8 - &amp;quot;Contracts&amp;quot;&quot;/&gt;&lt;property id=&quot;20307&quot; value=&quot;260&quot;/&gt;&lt;/object&gt;&lt;object type=&quot;3&quot; unique_id=&quot;19161&quot;&gt;&lt;property id=&quot;20148&quot; value=&quot;5&quot;/&gt;&lt;property id=&quot;20300&quot; value=&quot;Slide 9 - &amp;quot;Writing&amp;quot;&quot;/&gt;&lt;property id=&quot;20307&quot; value=&quot;263&quot;/&gt;&lt;/object&gt;&lt;object type=&quot;3&quot; unique_id=&quot;19162&quot;&gt;&lt;property id=&quot;20148&quot; value=&quot;5&quot;/&gt;&lt;property id=&quot;20300&quot; value=&quot;Slide 10 - &amp;quot;Ancillary Material&amp;quot;&quot;/&gt;&lt;property id=&quot;20307&quot; value=&quot;264&quot;/&gt;&lt;/object&gt;&lt;object type=&quot;3&quot; unique_id=&quot;19218&quot;&gt;&lt;property id=&quot;20148&quot; value=&quot;5&quot;/&gt;&lt;property id=&quot;20300&quot; value=&quot;Slide 3 - &amp;quot;Where to Publish a Textbook&amp;quot;&quot;/&gt;&lt;property id=&quot;20307&quot; value=&quot;265&quot;/&gt;&lt;/object&gt;&lt;object type=&quot;3&quot; unique_id=&quot;19219&quot;&gt;&lt;property id=&quot;20148&quot; value=&quot;5&quot;/&gt;&lt;property id=&quot;20300&quot; value=&quot;Slide 11 - &amp;quot;Good Luck!&amp;quot;&quot;/&gt;&lt;property id=&quot;20307&quot; value=&quot;26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1245</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Publishing Textbooks</vt:lpstr>
      <vt:lpstr>Why Publish a Textbook?</vt:lpstr>
      <vt:lpstr>Where to Publish a Textbook</vt:lpstr>
      <vt:lpstr>Co-Authors</vt:lpstr>
      <vt:lpstr>When to Publish a Textbook</vt:lpstr>
      <vt:lpstr>The Proposal</vt:lpstr>
      <vt:lpstr>Reviewers</vt:lpstr>
      <vt:lpstr>Contracts</vt:lpstr>
      <vt:lpstr>Writing</vt:lpstr>
      <vt:lpstr>Ancillary Material</vt:lpstr>
      <vt:lpstr>Good Luck!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Publishing Textbooks</dc:title>
  <dc:creator>Artemus Ward</dc:creator>
  <cp:lastModifiedBy>Artemus Ward</cp:lastModifiedBy>
  <cp:revision>14</cp:revision>
  <dcterms:created xsi:type="dcterms:W3CDTF">2017-04-19T23:00:18Z</dcterms:created>
  <dcterms:modified xsi:type="dcterms:W3CDTF">2017-04-21T01:05:40Z</dcterms:modified>
</cp:coreProperties>
</file>