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1" r:id="rId5"/>
    <p:sldId id="264" r:id="rId6"/>
    <p:sldId id="266" r:id="rId7"/>
    <p:sldId id="267" r:id="rId8"/>
    <p:sldId id="279" r:id="rId9"/>
    <p:sldId id="268" r:id="rId10"/>
    <p:sldId id="269" r:id="rId11"/>
    <p:sldId id="280" r:id="rId12"/>
    <p:sldId id="281" r:id="rId13"/>
    <p:sldId id="270" r:id="rId14"/>
    <p:sldId id="271" r:id="rId15"/>
    <p:sldId id="272" r:id="rId16"/>
    <p:sldId id="275" r:id="rId17"/>
    <p:sldId id="276" r:id="rId18"/>
    <p:sldId id="278" r:id="rId19"/>
    <p:sldId id="277" r:id="rId20"/>
    <p:sldId id="273" r:id="rId21"/>
    <p:sldId id="274" r:id="rId22"/>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72" d="100"/>
          <a:sy n="72" d="100"/>
        </p:scale>
        <p:origin x="3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406971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3399889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25216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3481294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3827296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191560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1916549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2233332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1233761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3442173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9F00E7-5C0D-4C4D-AA6C-8DCE85B8EE19}" type="datetimeFigureOut">
              <a:rPr lang="en-US" smtClean="0"/>
              <a:t>4/28/2017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BBDAB4-AA45-43DC-836E-CDE6F6AC2313}" type="slidenum">
              <a:rPr lang="en-US" smtClean="0"/>
              <a:t>‹#›</a:t>
            </a:fld>
            <a:endParaRPr lang="en-US" dirty="0"/>
          </a:p>
        </p:txBody>
      </p:sp>
    </p:spTree>
    <p:extLst>
      <p:ext uri="{BB962C8B-B14F-4D97-AF65-F5344CB8AC3E}">
        <p14:creationId xmlns:p14="http://schemas.microsoft.com/office/powerpoint/2010/main" val="2027288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F00E7-5C0D-4C4D-AA6C-8DCE85B8EE19}" type="datetimeFigureOut">
              <a:rPr lang="en-US" smtClean="0"/>
              <a:t>4/28/2017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BDAB4-AA45-43DC-836E-CDE6F6AC2313}" type="slidenum">
              <a:rPr lang="en-US" smtClean="0"/>
              <a:t>‹#›</a:t>
            </a:fld>
            <a:endParaRPr lang="en-US" dirty="0"/>
          </a:p>
        </p:txBody>
      </p:sp>
    </p:spTree>
    <p:extLst>
      <p:ext uri="{BB962C8B-B14F-4D97-AF65-F5344CB8AC3E}">
        <p14:creationId xmlns:p14="http://schemas.microsoft.com/office/powerpoint/2010/main" val="1113742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783" y="145775"/>
            <a:ext cx="11741424" cy="1046922"/>
          </a:xfrm>
        </p:spPr>
        <p:txBody>
          <a:bodyPr>
            <a:normAutofit/>
          </a:bodyPr>
          <a:lstStyle/>
          <a:p>
            <a:r>
              <a:rPr lang="en-US" b="1" dirty="0" smtClean="0"/>
              <a:t>John Brown and Self-Deception</a:t>
            </a:r>
            <a:endParaRPr lang="en-US" b="1" dirty="0"/>
          </a:p>
        </p:txBody>
      </p:sp>
      <p:sp>
        <p:nvSpPr>
          <p:cNvPr id="3" name="Subtitle 2"/>
          <p:cNvSpPr>
            <a:spLocks noGrp="1"/>
          </p:cNvSpPr>
          <p:nvPr>
            <p:ph type="subTitle" idx="1"/>
          </p:nvPr>
        </p:nvSpPr>
        <p:spPr>
          <a:xfrm>
            <a:off x="7911548" y="5817704"/>
            <a:ext cx="4028659" cy="778566"/>
          </a:xfrm>
        </p:spPr>
        <p:txBody>
          <a:bodyPr>
            <a:normAutofit fontScale="47500" lnSpcReduction="20000"/>
          </a:bodyPr>
          <a:lstStyle/>
          <a:p>
            <a:r>
              <a:rPr lang="en-US" dirty="0" smtClean="0"/>
              <a:t> Artemus Ward		          Bill of Rights Institute</a:t>
            </a:r>
          </a:p>
          <a:p>
            <a:r>
              <a:rPr lang="en-US" dirty="0" smtClean="0"/>
              <a:t>Dept. of Political Science          	                                 Webinar</a:t>
            </a:r>
          </a:p>
          <a:p>
            <a:r>
              <a:rPr lang="en-US" dirty="0" smtClean="0"/>
              <a:t>Northern Illinois University		April 29, 2017</a:t>
            </a:r>
            <a:endParaRPr lang="en-US" dirty="0"/>
          </a:p>
        </p:txBody>
      </p:sp>
      <p:pic>
        <p:nvPicPr>
          <p:cNvPr id="4" name="Picture 3"/>
          <p:cNvPicPr>
            <a:picLocks noChangeAspect="1"/>
          </p:cNvPicPr>
          <p:nvPr/>
        </p:nvPicPr>
        <p:blipFill>
          <a:blip r:embed="rId2"/>
          <a:stretch>
            <a:fillRect/>
          </a:stretch>
        </p:blipFill>
        <p:spPr>
          <a:xfrm>
            <a:off x="198782" y="1311965"/>
            <a:ext cx="7434469" cy="5389593"/>
          </a:xfrm>
          <a:prstGeom prst="rect">
            <a:avLst/>
          </a:prstGeom>
        </p:spPr>
      </p:pic>
      <p:pic>
        <p:nvPicPr>
          <p:cNvPr id="5" name="Picture 4"/>
          <p:cNvPicPr>
            <a:picLocks noChangeAspect="1"/>
          </p:cNvPicPr>
          <p:nvPr/>
        </p:nvPicPr>
        <p:blipFill>
          <a:blip r:embed="rId3"/>
          <a:stretch>
            <a:fillRect/>
          </a:stretch>
        </p:blipFill>
        <p:spPr>
          <a:xfrm>
            <a:off x="8441635" y="1216858"/>
            <a:ext cx="3061251" cy="4442070"/>
          </a:xfrm>
          <a:prstGeom prst="rect">
            <a:avLst/>
          </a:prstGeom>
        </p:spPr>
      </p:pic>
    </p:spTree>
    <p:extLst>
      <p:ext uri="{BB962C8B-B14F-4D97-AF65-F5344CB8AC3E}">
        <p14:creationId xmlns:p14="http://schemas.microsoft.com/office/powerpoint/2010/main" val="2445569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69" y="152400"/>
            <a:ext cx="3074505" cy="1172817"/>
          </a:xfrm>
        </p:spPr>
        <p:txBody>
          <a:bodyPr>
            <a:normAutofit fontScale="90000"/>
          </a:bodyPr>
          <a:lstStyle/>
          <a:p>
            <a:pPr algn="ctr"/>
            <a:r>
              <a:rPr lang="en-US" sz="5400" b="1" dirty="0" smtClean="0"/>
              <a:t>Electoral College</a:t>
            </a:r>
            <a:endParaRPr lang="en-US" sz="5400" b="1" dirty="0"/>
          </a:p>
        </p:txBody>
      </p:sp>
      <p:sp>
        <p:nvSpPr>
          <p:cNvPr id="3" name="Content Placeholder 2"/>
          <p:cNvSpPr>
            <a:spLocks noGrp="1"/>
          </p:cNvSpPr>
          <p:nvPr>
            <p:ph idx="1"/>
          </p:nvPr>
        </p:nvSpPr>
        <p:spPr>
          <a:xfrm>
            <a:off x="119270" y="1417984"/>
            <a:ext cx="11953460" cy="5287616"/>
          </a:xfrm>
        </p:spPr>
        <p:txBody>
          <a:bodyPr>
            <a:normAutofit fontScale="85000" lnSpcReduction="10000"/>
          </a:bodyPr>
          <a:lstStyle/>
          <a:p>
            <a:r>
              <a:rPr lang="en-US" b="1" dirty="0" smtClean="0"/>
              <a:t>Article II, § 1, Cl. 2 </a:t>
            </a:r>
            <a:r>
              <a:rPr lang="en-US" dirty="0" smtClean="0"/>
              <a:t>– “Each </a:t>
            </a:r>
            <a:r>
              <a:rPr lang="en-US" dirty="0"/>
              <a:t>State shall appoint, in such Manner as the Legislature thereof may direct, a Number of Electors, equal to the whole Number of Senators and </a:t>
            </a:r>
            <a:r>
              <a:rPr lang="en-US" b="1" dirty="0"/>
              <a:t>Representatives </a:t>
            </a:r>
            <a:r>
              <a:rPr lang="en-US" dirty="0"/>
              <a:t>to which the State may be entitled in the </a:t>
            </a:r>
            <a:r>
              <a:rPr lang="en-US" dirty="0" smtClean="0"/>
              <a:t>Congress…”</a:t>
            </a:r>
          </a:p>
          <a:p>
            <a:r>
              <a:rPr lang="en-US" dirty="0" smtClean="0"/>
              <a:t>Article II handed slave states extra seats in the electoral college, giving the south a sizeable head start in presidential elections. </a:t>
            </a:r>
          </a:p>
          <a:p>
            <a:r>
              <a:rPr lang="en-US" dirty="0" smtClean="0"/>
              <a:t>Southerners won the first 13 of 18 presidential elections before Lincoln’s narrow win in 1860. </a:t>
            </a:r>
          </a:p>
          <a:p>
            <a:r>
              <a:rPr lang="en-US" dirty="0" smtClean="0"/>
              <a:t>The following pre-Civil War presidents were </a:t>
            </a:r>
            <a:r>
              <a:rPr lang="en-US" b="1" dirty="0" smtClean="0"/>
              <a:t>slave-owners: Washington, Jefferson, Madison, Monroe, Jackson, Harrison, Tyler, Polk, </a:t>
            </a:r>
            <a:r>
              <a:rPr lang="en-US" dirty="0" smtClean="0"/>
              <a:t>and</a:t>
            </a:r>
            <a:r>
              <a:rPr lang="en-US" b="1" dirty="0" smtClean="0"/>
              <a:t> Taylor</a:t>
            </a:r>
            <a:r>
              <a:rPr lang="en-US" dirty="0" smtClean="0"/>
              <a:t>.</a:t>
            </a:r>
          </a:p>
          <a:p>
            <a:r>
              <a:rPr lang="en-US" dirty="0" smtClean="0"/>
              <a:t>Indeed, one wonders what radical abolitionists would have thought of the monuments erected to these men, their appearance on our currency and stamps, and the celebration of their birthdays among other things. What must slaves have thought? What about their descendants?</a:t>
            </a:r>
          </a:p>
          <a:p>
            <a:r>
              <a:rPr lang="en-US" dirty="0" smtClean="0"/>
              <a:t>In addition, presidents inclined toward slavery could in turn be expected to nominate proslavery federal judges.</a:t>
            </a:r>
          </a:p>
          <a:p>
            <a:r>
              <a:rPr lang="en-US" dirty="0"/>
              <a:t>America was, in effect, governed by the </a:t>
            </a:r>
            <a:r>
              <a:rPr lang="en-US" dirty="0" smtClean="0"/>
              <a:t>south</a:t>
            </a:r>
            <a:r>
              <a:rPr lang="en-US" dirty="0"/>
              <a:t> </a:t>
            </a:r>
            <a:r>
              <a:rPr lang="en-US" dirty="0" smtClean="0"/>
              <a:t>prior to the Civil War.</a:t>
            </a:r>
            <a:endParaRPr lang="en-US" dirty="0"/>
          </a:p>
        </p:txBody>
      </p:sp>
      <p:pic>
        <p:nvPicPr>
          <p:cNvPr id="13" name="Picture 12"/>
          <p:cNvPicPr>
            <a:picLocks noChangeAspect="1"/>
          </p:cNvPicPr>
          <p:nvPr/>
        </p:nvPicPr>
        <p:blipFill>
          <a:blip r:embed="rId2"/>
          <a:stretch>
            <a:fillRect/>
          </a:stretch>
        </p:blipFill>
        <p:spPr>
          <a:xfrm>
            <a:off x="3507269" y="76484"/>
            <a:ext cx="8101635" cy="1324647"/>
          </a:xfrm>
          <a:prstGeom prst="rect">
            <a:avLst/>
          </a:prstGeom>
        </p:spPr>
      </p:pic>
    </p:spTree>
    <p:extLst>
      <p:ext uri="{BB962C8B-B14F-4D97-AF65-F5344CB8AC3E}">
        <p14:creationId xmlns:p14="http://schemas.microsoft.com/office/powerpoint/2010/main" val="2822658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4045" y="50554"/>
            <a:ext cx="5256013" cy="2273130"/>
          </a:xfrm>
          <a:prstGeom prst="rect">
            <a:avLst/>
          </a:prstGeom>
        </p:spPr>
      </p:pic>
      <p:pic>
        <p:nvPicPr>
          <p:cNvPr id="6" name="Picture 5"/>
          <p:cNvPicPr>
            <a:picLocks noChangeAspect="1"/>
          </p:cNvPicPr>
          <p:nvPr/>
        </p:nvPicPr>
        <p:blipFill>
          <a:blip r:embed="rId3"/>
          <a:stretch>
            <a:fillRect/>
          </a:stretch>
        </p:blipFill>
        <p:spPr>
          <a:xfrm>
            <a:off x="10175214" y="4875306"/>
            <a:ext cx="1925966" cy="1897503"/>
          </a:xfrm>
          <a:prstGeom prst="rect">
            <a:avLst/>
          </a:prstGeom>
        </p:spPr>
      </p:pic>
      <p:pic>
        <p:nvPicPr>
          <p:cNvPr id="7" name="Picture 6"/>
          <p:cNvPicPr>
            <a:picLocks noChangeAspect="1"/>
          </p:cNvPicPr>
          <p:nvPr/>
        </p:nvPicPr>
        <p:blipFill>
          <a:blip r:embed="rId4"/>
          <a:stretch>
            <a:fillRect/>
          </a:stretch>
        </p:blipFill>
        <p:spPr>
          <a:xfrm>
            <a:off x="9999390" y="2981132"/>
            <a:ext cx="1996109" cy="1992782"/>
          </a:xfrm>
          <a:prstGeom prst="rect">
            <a:avLst/>
          </a:prstGeom>
        </p:spPr>
      </p:pic>
      <p:pic>
        <p:nvPicPr>
          <p:cNvPr id="9" name="Picture 8"/>
          <p:cNvPicPr>
            <a:picLocks noChangeAspect="1"/>
          </p:cNvPicPr>
          <p:nvPr/>
        </p:nvPicPr>
        <p:blipFill rotWithShape="1">
          <a:blip r:embed="rId5"/>
          <a:srcRect l="9743" t="7829" r="8195" b="7157"/>
          <a:stretch/>
        </p:blipFill>
        <p:spPr>
          <a:xfrm>
            <a:off x="8572086" y="3190284"/>
            <a:ext cx="1533817" cy="1831485"/>
          </a:xfrm>
          <a:prstGeom prst="rect">
            <a:avLst/>
          </a:prstGeom>
        </p:spPr>
      </p:pic>
      <p:pic>
        <p:nvPicPr>
          <p:cNvPr id="10" name="Picture 9"/>
          <p:cNvPicPr>
            <a:picLocks noChangeAspect="1"/>
          </p:cNvPicPr>
          <p:nvPr/>
        </p:nvPicPr>
        <p:blipFill>
          <a:blip r:embed="rId6"/>
          <a:stretch>
            <a:fillRect/>
          </a:stretch>
        </p:blipFill>
        <p:spPr>
          <a:xfrm>
            <a:off x="5440357" y="50554"/>
            <a:ext cx="1652940" cy="2504454"/>
          </a:xfrm>
          <a:prstGeom prst="rect">
            <a:avLst/>
          </a:prstGeom>
        </p:spPr>
      </p:pic>
      <p:pic>
        <p:nvPicPr>
          <p:cNvPr id="12" name="Picture 11"/>
          <p:cNvPicPr>
            <a:picLocks noChangeAspect="1"/>
          </p:cNvPicPr>
          <p:nvPr/>
        </p:nvPicPr>
        <p:blipFill rotWithShape="1">
          <a:blip r:embed="rId7"/>
          <a:srcRect l="1720" t="2217" r="1950" b="2421"/>
          <a:stretch/>
        </p:blipFill>
        <p:spPr>
          <a:xfrm>
            <a:off x="135365" y="89415"/>
            <a:ext cx="5528456" cy="2353329"/>
          </a:xfrm>
          <a:prstGeom prst="rect">
            <a:avLst/>
          </a:prstGeom>
        </p:spPr>
      </p:pic>
      <p:pic>
        <p:nvPicPr>
          <p:cNvPr id="14" name="Picture 13"/>
          <p:cNvPicPr>
            <a:picLocks noChangeAspect="1"/>
          </p:cNvPicPr>
          <p:nvPr/>
        </p:nvPicPr>
        <p:blipFill rotWithShape="1">
          <a:blip r:embed="rId8"/>
          <a:srcRect l="4395" t="6230" r="3175" b="6208"/>
          <a:stretch/>
        </p:blipFill>
        <p:spPr>
          <a:xfrm>
            <a:off x="6877361" y="1745005"/>
            <a:ext cx="3650609" cy="1539340"/>
          </a:xfrm>
          <a:prstGeom prst="rect">
            <a:avLst/>
          </a:prstGeom>
        </p:spPr>
      </p:pic>
      <p:pic>
        <p:nvPicPr>
          <p:cNvPr id="15" name="Picture 14"/>
          <p:cNvPicPr>
            <a:picLocks noChangeAspect="1"/>
          </p:cNvPicPr>
          <p:nvPr/>
        </p:nvPicPr>
        <p:blipFill>
          <a:blip r:embed="rId9"/>
          <a:stretch>
            <a:fillRect/>
          </a:stretch>
        </p:blipFill>
        <p:spPr>
          <a:xfrm>
            <a:off x="83714" y="3001650"/>
            <a:ext cx="8477250" cy="3729990"/>
          </a:xfrm>
          <a:prstGeom prst="rect">
            <a:avLst/>
          </a:prstGeom>
        </p:spPr>
      </p:pic>
      <p:pic>
        <p:nvPicPr>
          <p:cNvPr id="16" name="Picture 15"/>
          <p:cNvPicPr>
            <a:picLocks noChangeAspect="1"/>
          </p:cNvPicPr>
          <p:nvPr/>
        </p:nvPicPr>
        <p:blipFill>
          <a:blip r:embed="rId10"/>
          <a:stretch>
            <a:fillRect/>
          </a:stretch>
        </p:blipFill>
        <p:spPr>
          <a:xfrm>
            <a:off x="1828536" y="4336348"/>
            <a:ext cx="5773003" cy="2495220"/>
          </a:xfrm>
          <a:prstGeom prst="rect">
            <a:avLst/>
          </a:prstGeom>
        </p:spPr>
      </p:pic>
      <p:pic>
        <p:nvPicPr>
          <p:cNvPr id="17" name="Picture 16"/>
          <p:cNvPicPr>
            <a:picLocks noChangeAspect="1"/>
          </p:cNvPicPr>
          <p:nvPr/>
        </p:nvPicPr>
        <p:blipFill>
          <a:blip r:embed="rId11"/>
          <a:stretch>
            <a:fillRect/>
          </a:stretch>
        </p:blipFill>
        <p:spPr>
          <a:xfrm>
            <a:off x="94836" y="1629372"/>
            <a:ext cx="3916046" cy="1667116"/>
          </a:xfrm>
          <a:prstGeom prst="rect">
            <a:avLst/>
          </a:prstGeom>
        </p:spPr>
      </p:pic>
      <p:pic>
        <p:nvPicPr>
          <p:cNvPr id="18" name="Picture 17"/>
          <p:cNvPicPr>
            <a:picLocks noChangeAspect="1"/>
          </p:cNvPicPr>
          <p:nvPr/>
        </p:nvPicPr>
        <p:blipFill rotWithShape="1">
          <a:blip r:embed="rId12"/>
          <a:srcRect l="7573" t="2710" r="4779" b="5538"/>
          <a:stretch/>
        </p:blipFill>
        <p:spPr>
          <a:xfrm>
            <a:off x="4001635" y="1842448"/>
            <a:ext cx="1438722" cy="1826551"/>
          </a:xfrm>
          <a:prstGeom prst="rect">
            <a:avLst/>
          </a:prstGeom>
        </p:spPr>
      </p:pic>
      <p:pic>
        <p:nvPicPr>
          <p:cNvPr id="19" name="Picture 18"/>
          <p:cNvPicPr>
            <a:picLocks noChangeAspect="1"/>
          </p:cNvPicPr>
          <p:nvPr/>
        </p:nvPicPr>
        <p:blipFill rotWithShape="1">
          <a:blip r:embed="rId13"/>
          <a:srcRect l="14290" t="10298" r="6405" b="8211"/>
          <a:stretch/>
        </p:blipFill>
        <p:spPr>
          <a:xfrm>
            <a:off x="5447886" y="2383537"/>
            <a:ext cx="1470216" cy="1762540"/>
          </a:xfrm>
          <a:prstGeom prst="rect">
            <a:avLst/>
          </a:prstGeom>
        </p:spPr>
      </p:pic>
      <p:pic>
        <p:nvPicPr>
          <p:cNvPr id="20" name="Picture 19"/>
          <p:cNvPicPr>
            <a:picLocks noChangeAspect="1"/>
          </p:cNvPicPr>
          <p:nvPr/>
        </p:nvPicPr>
        <p:blipFill rotWithShape="1">
          <a:blip r:embed="rId14">
            <a:extLst>
              <a:ext uri="{28A0092B-C50C-407E-A947-70E740481C1C}">
                <a14:useLocalDpi xmlns:a14="http://schemas.microsoft.com/office/drawing/2010/main" val="0"/>
              </a:ext>
            </a:extLst>
          </a:blip>
          <a:srcRect l="2945" t="3636" r="8826" b="7390"/>
          <a:stretch/>
        </p:blipFill>
        <p:spPr>
          <a:xfrm>
            <a:off x="10511289" y="1020928"/>
            <a:ext cx="1573209" cy="1938194"/>
          </a:xfrm>
          <a:prstGeom prst="rect">
            <a:avLst/>
          </a:prstGeom>
        </p:spPr>
      </p:pic>
      <p:pic>
        <p:nvPicPr>
          <p:cNvPr id="21" name="Picture 20"/>
          <p:cNvPicPr>
            <a:picLocks noChangeAspect="1"/>
          </p:cNvPicPr>
          <p:nvPr/>
        </p:nvPicPr>
        <p:blipFill rotWithShape="1">
          <a:blip r:embed="rId15">
            <a:extLst>
              <a:ext uri="{28A0092B-C50C-407E-A947-70E740481C1C}">
                <a14:useLocalDpi xmlns:a14="http://schemas.microsoft.com/office/drawing/2010/main" val="0"/>
              </a:ext>
            </a:extLst>
          </a:blip>
          <a:srcRect l="3619" t="3005" r="4258" b="3627"/>
          <a:stretch/>
        </p:blipFill>
        <p:spPr>
          <a:xfrm>
            <a:off x="7443402" y="4962390"/>
            <a:ext cx="1573586" cy="1844045"/>
          </a:xfrm>
          <a:prstGeom prst="rect">
            <a:avLst/>
          </a:prstGeom>
        </p:spPr>
      </p:pic>
      <p:pic>
        <p:nvPicPr>
          <p:cNvPr id="22" name="Picture 21"/>
          <p:cNvPicPr>
            <a:picLocks noChangeAspect="1"/>
          </p:cNvPicPr>
          <p:nvPr/>
        </p:nvPicPr>
        <p:blipFill rotWithShape="1">
          <a:blip r:embed="rId16" cstate="print">
            <a:extLst>
              <a:ext uri="{28A0092B-C50C-407E-A947-70E740481C1C}">
                <a14:useLocalDpi xmlns:a14="http://schemas.microsoft.com/office/drawing/2010/main" val="0"/>
              </a:ext>
            </a:extLst>
          </a:blip>
          <a:srcRect l="7095" t="3333" r="11519" b="7867"/>
          <a:stretch/>
        </p:blipFill>
        <p:spPr>
          <a:xfrm>
            <a:off x="8988335" y="5008586"/>
            <a:ext cx="1537842" cy="1776790"/>
          </a:xfrm>
          <a:prstGeom prst="rect">
            <a:avLst/>
          </a:prstGeom>
        </p:spPr>
      </p:pic>
    </p:spTree>
    <p:extLst>
      <p:ext uri="{BB962C8B-B14F-4D97-AF65-F5344CB8AC3E}">
        <p14:creationId xmlns:p14="http://schemas.microsoft.com/office/powerpoint/2010/main" val="2857095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666" t="5189" b="8465"/>
          <a:stretch/>
        </p:blipFill>
        <p:spPr>
          <a:xfrm>
            <a:off x="240421" y="2770496"/>
            <a:ext cx="3168331" cy="2879677"/>
          </a:xfrm>
          <a:prstGeom prst="rect">
            <a:avLst/>
          </a:prstGeom>
        </p:spPr>
      </p:pic>
      <p:pic>
        <p:nvPicPr>
          <p:cNvPr id="5" name="Picture 4"/>
          <p:cNvPicPr>
            <a:picLocks noChangeAspect="1"/>
          </p:cNvPicPr>
          <p:nvPr/>
        </p:nvPicPr>
        <p:blipFill>
          <a:blip r:embed="rId3"/>
          <a:stretch>
            <a:fillRect/>
          </a:stretch>
        </p:blipFill>
        <p:spPr>
          <a:xfrm>
            <a:off x="8295860" y="106018"/>
            <a:ext cx="3708461" cy="2861695"/>
          </a:xfrm>
          <a:prstGeom prst="rect">
            <a:avLst/>
          </a:prstGeom>
        </p:spPr>
      </p:pic>
      <p:sp>
        <p:nvSpPr>
          <p:cNvPr id="6" name="TextBox 5"/>
          <p:cNvSpPr txBox="1"/>
          <p:nvPr/>
        </p:nvSpPr>
        <p:spPr>
          <a:xfrm>
            <a:off x="8471827" y="2984608"/>
            <a:ext cx="3532494" cy="954107"/>
          </a:xfrm>
          <a:prstGeom prst="rect">
            <a:avLst/>
          </a:prstGeom>
          <a:noFill/>
        </p:spPr>
        <p:txBody>
          <a:bodyPr wrap="square" rtlCol="0">
            <a:spAutoFit/>
          </a:bodyPr>
          <a:lstStyle/>
          <a:p>
            <a:r>
              <a:rPr lang="en-US" sz="1400" dirty="0" smtClean="0"/>
              <a:t>President Chester Arthur spoke at the opening of the Washington Monument in 1880: “It is a fit memorial for the greatest character in human history.”</a:t>
            </a:r>
            <a:endParaRPr lang="en-US" sz="1400" dirty="0"/>
          </a:p>
        </p:txBody>
      </p:sp>
      <p:sp>
        <p:nvSpPr>
          <p:cNvPr id="7" name="TextBox 6"/>
          <p:cNvSpPr txBox="1"/>
          <p:nvPr/>
        </p:nvSpPr>
        <p:spPr>
          <a:xfrm>
            <a:off x="119269" y="5650173"/>
            <a:ext cx="3351451" cy="1169551"/>
          </a:xfrm>
          <a:prstGeom prst="rect">
            <a:avLst/>
          </a:prstGeom>
          <a:noFill/>
        </p:spPr>
        <p:txBody>
          <a:bodyPr wrap="square" rtlCol="0">
            <a:spAutoFit/>
          </a:bodyPr>
          <a:lstStyle/>
          <a:p>
            <a:r>
              <a:rPr lang="en-US" sz="1400" dirty="0" smtClean="0"/>
              <a:t>President Donald Trump lays a wreath </a:t>
            </a:r>
          </a:p>
          <a:p>
            <a:r>
              <a:rPr lang="en-US" sz="1400" dirty="0" smtClean="0"/>
              <a:t>at the grave of Andrew Jackson at the Hermitage: Jackson’s slave plantation in Tennessee, 2017. </a:t>
            </a:r>
            <a:r>
              <a:rPr lang="en-US" sz="1400" dirty="0"/>
              <a:t>Trump said: “Inspirational visit, I have to tell you. </a:t>
            </a:r>
            <a:r>
              <a:rPr lang="en-US" sz="1400" dirty="0" smtClean="0"/>
              <a:t>I’m </a:t>
            </a:r>
            <a:r>
              <a:rPr lang="en-US" sz="1400" dirty="0"/>
              <a:t>a fan,</a:t>
            </a:r>
          </a:p>
        </p:txBody>
      </p:sp>
      <p:sp>
        <p:nvSpPr>
          <p:cNvPr id="8" name="TextBox 7"/>
          <p:cNvSpPr txBox="1"/>
          <p:nvPr/>
        </p:nvSpPr>
        <p:spPr>
          <a:xfrm>
            <a:off x="3591872" y="4200326"/>
            <a:ext cx="2893658" cy="2246769"/>
          </a:xfrm>
          <a:prstGeom prst="rect">
            <a:avLst/>
          </a:prstGeom>
          <a:noFill/>
        </p:spPr>
        <p:txBody>
          <a:bodyPr wrap="square" rtlCol="0">
            <a:spAutoFit/>
          </a:bodyPr>
          <a:lstStyle/>
          <a:p>
            <a:r>
              <a:rPr lang="en-US" sz="1400" dirty="0"/>
              <a:t>The Jefferson Memorial was officially dedicated </a:t>
            </a:r>
            <a:r>
              <a:rPr lang="en-US" sz="1400" dirty="0" smtClean="0"/>
              <a:t> by </a:t>
            </a:r>
            <a:r>
              <a:rPr lang="en-US" sz="1400" dirty="0"/>
              <a:t>President </a:t>
            </a:r>
            <a:r>
              <a:rPr lang="en-US" sz="1400" dirty="0" smtClean="0"/>
              <a:t>Franklin Roosevelt </a:t>
            </a:r>
            <a:r>
              <a:rPr lang="en-US" sz="1400" dirty="0"/>
              <a:t>on April 13, 1943, the 200th anniversary of Jefferson's birthday</a:t>
            </a:r>
            <a:r>
              <a:rPr lang="en-US" sz="1400" dirty="0" smtClean="0"/>
              <a:t>. </a:t>
            </a:r>
            <a:r>
              <a:rPr lang="en-US" sz="1400" dirty="0"/>
              <a:t>Roosevelt said: “Today, in the midst of a great war for freedom, we dedicate a shrine to freedom</a:t>
            </a:r>
            <a:r>
              <a:rPr lang="en-US" sz="1400" dirty="0" smtClean="0"/>
              <a:t>. To </a:t>
            </a:r>
            <a:r>
              <a:rPr lang="en-US" sz="1400" dirty="0"/>
              <a:t>Thomas Jefferson, Apostle of Freedom, we are paying a debt long overdue</a:t>
            </a:r>
            <a:r>
              <a:rPr lang="en-US" sz="1400" dirty="0" smtClean="0"/>
              <a:t>.” </a:t>
            </a:r>
            <a:endParaRPr lang="en-US" sz="1400" dirty="0"/>
          </a:p>
        </p:txBody>
      </p:sp>
      <p:pic>
        <p:nvPicPr>
          <p:cNvPr id="9" name="Picture 8"/>
          <p:cNvPicPr>
            <a:picLocks noChangeAspect="1"/>
          </p:cNvPicPr>
          <p:nvPr/>
        </p:nvPicPr>
        <p:blipFill rotWithShape="1">
          <a:blip r:embed="rId4"/>
          <a:srcRect l="41619"/>
          <a:stretch/>
        </p:blipFill>
        <p:spPr>
          <a:xfrm>
            <a:off x="3529904" y="138347"/>
            <a:ext cx="2955626" cy="4061979"/>
          </a:xfrm>
          <a:prstGeom prst="rect">
            <a:avLst/>
          </a:prstGeom>
        </p:spPr>
      </p:pic>
      <p:pic>
        <p:nvPicPr>
          <p:cNvPr id="10" name="Picture 9"/>
          <p:cNvPicPr>
            <a:picLocks noChangeAspect="1"/>
          </p:cNvPicPr>
          <p:nvPr/>
        </p:nvPicPr>
        <p:blipFill>
          <a:blip r:embed="rId5"/>
          <a:stretch>
            <a:fillRect/>
          </a:stretch>
        </p:blipFill>
        <p:spPr>
          <a:xfrm>
            <a:off x="240421" y="138347"/>
            <a:ext cx="3155084" cy="2366313"/>
          </a:xfrm>
          <a:prstGeom prst="rect">
            <a:avLst/>
          </a:prstGeom>
        </p:spPr>
      </p:pic>
      <p:pic>
        <p:nvPicPr>
          <p:cNvPr id="11" name="Picture 10"/>
          <p:cNvPicPr>
            <a:picLocks noChangeAspect="1"/>
          </p:cNvPicPr>
          <p:nvPr/>
        </p:nvPicPr>
        <p:blipFill rotWithShape="1">
          <a:blip r:embed="rId6"/>
          <a:srcRect l="33557" r="28498"/>
          <a:stretch/>
        </p:blipFill>
        <p:spPr>
          <a:xfrm>
            <a:off x="6633606" y="1748148"/>
            <a:ext cx="1541102" cy="4637433"/>
          </a:xfrm>
          <a:prstGeom prst="rect">
            <a:avLst/>
          </a:prstGeom>
        </p:spPr>
      </p:pic>
      <p:sp>
        <p:nvSpPr>
          <p:cNvPr id="13" name="TextBox 12"/>
          <p:cNvSpPr txBox="1"/>
          <p:nvPr/>
        </p:nvSpPr>
        <p:spPr>
          <a:xfrm>
            <a:off x="8471827" y="5323710"/>
            <a:ext cx="3532495" cy="1384995"/>
          </a:xfrm>
          <a:prstGeom prst="rect">
            <a:avLst/>
          </a:prstGeom>
          <a:noFill/>
        </p:spPr>
        <p:txBody>
          <a:bodyPr wrap="square" rtlCol="0">
            <a:spAutoFit/>
          </a:bodyPr>
          <a:lstStyle/>
          <a:p>
            <a:r>
              <a:rPr lang="en-US" sz="1400" dirty="0" smtClean="0"/>
              <a:t>President Rutherford Hayes spoke at Madison’s home Montpelier in 1878, calling him: “</a:t>
            </a:r>
            <a:r>
              <a:rPr lang="en-US" sz="1400" dirty="0"/>
              <a:t>a man whose name will be held in the grateful remembrance by the lovers of liberty and stable government as long as liberty and constitutional government exists on earth</a:t>
            </a:r>
            <a:r>
              <a:rPr lang="en-US" sz="1400" dirty="0" smtClean="0"/>
              <a:t>.”</a:t>
            </a:r>
            <a:endParaRPr lang="en-US" sz="1400" dirty="0"/>
          </a:p>
        </p:txBody>
      </p:sp>
      <p:pic>
        <p:nvPicPr>
          <p:cNvPr id="14" name="Picture 13"/>
          <p:cNvPicPr>
            <a:picLocks noChangeAspect="1"/>
          </p:cNvPicPr>
          <p:nvPr/>
        </p:nvPicPr>
        <p:blipFill rotWithShape="1">
          <a:blip r:embed="rId7"/>
          <a:srcRect t="24690" b="15948"/>
          <a:stretch/>
        </p:blipFill>
        <p:spPr>
          <a:xfrm>
            <a:off x="8515290" y="3911383"/>
            <a:ext cx="3269599" cy="1422491"/>
          </a:xfrm>
          <a:prstGeom prst="rect">
            <a:avLst/>
          </a:prstGeom>
        </p:spPr>
      </p:pic>
      <p:sp>
        <p:nvSpPr>
          <p:cNvPr id="16" name="Content Placeholder 15"/>
          <p:cNvSpPr>
            <a:spLocks noGrp="1"/>
          </p:cNvSpPr>
          <p:nvPr>
            <p:ph idx="1"/>
          </p:nvPr>
        </p:nvSpPr>
        <p:spPr>
          <a:xfrm>
            <a:off x="6619929" y="327838"/>
            <a:ext cx="1527855" cy="1209027"/>
          </a:xfrm>
        </p:spPr>
        <p:txBody>
          <a:bodyPr>
            <a:normAutofit fontScale="70000" lnSpcReduction="20000"/>
          </a:bodyPr>
          <a:lstStyle/>
          <a:p>
            <a:pPr marL="0" indent="0">
              <a:buNone/>
            </a:pPr>
            <a:r>
              <a:rPr lang="en-US" b="1" dirty="0" smtClean="0"/>
              <a:t>Examples of Presidential Tributes to Slaveholding Presidents</a:t>
            </a:r>
            <a:endParaRPr lang="en-US" b="1" dirty="0"/>
          </a:p>
        </p:txBody>
      </p:sp>
    </p:spTree>
    <p:extLst>
      <p:ext uri="{BB962C8B-B14F-4D97-AF65-F5344CB8AC3E}">
        <p14:creationId xmlns:p14="http://schemas.microsoft.com/office/powerpoint/2010/main" val="309258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762000"/>
          </a:xfrm>
        </p:spPr>
        <p:txBody>
          <a:bodyPr>
            <a:normAutofit/>
          </a:bodyPr>
          <a:lstStyle/>
          <a:p>
            <a:pPr algn="ctr"/>
            <a:r>
              <a:rPr lang="en-US" sz="4800" b="1" dirty="0" smtClean="0"/>
              <a:t>Fugitive Slave Clause</a:t>
            </a:r>
            <a:endParaRPr lang="en-US" sz="4800" b="1" dirty="0"/>
          </a:p>
        </p:txBody>
      </p:sp>
      <p:sp>
        <p:nvSpPr>
          <p:cNvPr id="3" name="Content Placeholder 2"/>
          <p:cNvSpPr>
            <a:spLocks noGrp="1"/>
          </p:cNvSpPr>
          <p:nvPr>
            <p:ph idx="1"/>
          </p:nvPr>
        </p:nvSpPr>
        <p:spPr>
          <a:xfrm>
            <a:off x="3935896" y="838200"/>
            <a:ext cx="8123582" cy="5867400"/>
          </a:xfrm>
        </p:spPr>
        <p:txBody>
          <a:bodyPr>
            <a:normAutofit lnSpcReduction="10000"/>
          </a:bodyPr>
          <a:lstStyle/>
          <a:p>
            <a:pPr marL="342900" lvl="1" indent="-342900"/>
            <a:r>
              <a:rPr lang="en-US" sz="2800" b="1" dirty="0"/>
              <a:t>Article IV, § 2</a:t>
            </a:r>
            <a:r>
              <a:rPr lang="en-US" sz="2800" dirty="0"/>
              <a:t>: “No person held to service or labor in one state, under the laws thereof, </a:t>
            </a:r>
            <a:r>
              <a:rPr lang="en-US" sz="2800" b="1" dirty="0"/>
              <a:t>escaping</a:t>
            </a:r>
            <a:r>
              <a:rPr lang="en-US" sz="2800" dirty="0"/>
              <a:t> into another, shall, in consequence of any law or regulation therein, be discharged from such service or labor, but shall be delivered up on claim of the party to whom such service or labor may be due.</a:t>
            </a:r>
          </a:p>
          <a:p>
            <a:pPr marL="342900" lvl="1" indent="-342900"/>
            <a:r>
              <a:rPr lang="en-US" sz="2800" dirty="0"/>
              <a:t>This Clause obliged free states to send fugitive slaves back to slavery.</a:t>
            </a:r>
          </a:p>
          <a:p>
            <a:pPr marL="342900" lvl="1" indent="-342900"/>
            <a:r>
              <a:rPr lang="en-US" sz="2800" dirty="0"/>
              <a:t>It also imposed no immediate or long-run constitutional restriction on slaveholding in federal territory.</a:t>
            </a:r>
          </a:p>
          <a:p>
            <a:pPr marL="342900" lvl="1" indent="-342900"/>
            <a:r>
              <a:rPr lang="en-US" sz="2800" dirty="0"/>
              <a:t>Thus, it was meant to prevent a </a:t>
            </a:r>
            <a:r>
              <a:rPr lang="en-US" sz="2800" i="1" dirty="0"/>
              <a:t>Sommerset</a:t>
            </a:r>
            <a:r>
              <a:rPr lang="en-US" sz="2800" dirty="0"/>
              <a:t>-like American court decision on slavery. </a:t>
            </a:r>
          </a:p>
          <a:p>
            <a:pPr marL="342900" lvl="1" indent="-342900"/>
            <a:r>
              <a:rPr lang="en-US" sz="2800" b="1" dirty="0"/>
              <a:t>The Fugitive Slave </a:t>
            </a:r>
            <a:r>
              <a:rPr lang="en-US" sz="2800" b="1" dirty="0" smtClean="0"/>
              <a:t>Act </a:t>
            </a:r>
            <a:r>
              <a:rPr lang="en-US" sz="2800" dirty="0" smtClean="0"/>
              <a:t>(1793) </a:t>
            </a:r>
            <a:r>
              <a:rPr lang="en-US" sz="2800" dirty="0"/>
              <a:t>was passed </a:t>
            </a:r>
            <a:r>
              <a:rPr lang="en-US" sz="2800" dirty="0" smtClean="0"/>
              <a:t>to </a:t>
            </a:r>
            <a:r>
              <a:rPr lang="en-US" sz="2800" dirty="0"/>
              <a:t>give force to this clause</a:t>
            </a:r>
            <a:r>
              <a:rPr lang="en-US" sz="2800" dirty="0" smtClean="0"/>
              <a:t>. A similar Fugitive Slave Act was passed in 1850.</a:t>
            </a:r>
            <a:endParaRPr lang="en-US" sz="2800" dirty="0"/>
          </a:p>
          <a:p>
            <a:pPr marL="342900" lvl="1" indent="-342900"/>
            <a:endParaRPr lang="en-US" sz="2000" dirty="0"/>
          </a:p>
          <a:p>
            <a:pPr marL="342900" lvl="1" indent="-342900"/>
            <a:endParaRPr lang="en-US" sz="2000"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732723"/>
            <a:ext cx="3783495" cy="438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402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2277" y="152400"/>
            <a:ext cx="11794435" cy="1371600"/>
          </a:xfrm>
        </p:spPr>
        <p:txBody>
          <a:bodyPr>
            <a:normAutofit/>
          </a:bodyPr>
          <a:lstStyle/>
          <a:p>
            <a:pPr algn="ctr" eaLnBrk="1" hangingPunct="1"/>
            <a:r>
              <a:rPr lang="en-US" sz="5400" b="1" dirty="0"/>
              <a:t>Federal Protection Against Slave Rebellion</a:t>
            </a:r>
          </a:p>
        </p:txBody>
      </p:sp>
      <p:sp>
        <p:nvSpPr>
          <p:cNvPr id="4099" name="Rectangle 3"/>
          <p:cNvSpPr>
            <a:spLocks noGrp="1" noChangeArrowheads="1"/>
          </p:cNvSpPr>
          <p:nvPr>
            <p:ph type="body" idx="1"/>
          </p:nvPr>
        </p:nvSpPr>
        <p:spPr>
          <a:xfrm>
            <a:off x="172277" y="4953000"/>
            <a:ext cx="11794435" cy="1828800"/>
          </a:xfrm>
        </p:spPr>
        <p:txBody>
          <a:bodyPr>
            <a:normAutofit fontScale="70000" lnSpcReduction="20000"/>
          </a:bodyPr>
          <a:lstStyle/>
          <a:p>
            <a:pPr>
              <a:lnSpc>
                <a:spcPct val="80000"/>
              </a:lnSpc>
            </a:pPr>
            <a:r>
              <a:rPr lang="en-US" sz="4000" dirty="0" smtClean="0"/>
              <a:t>Article I, § 8: “The Congress shall have power… To provide for calling forth the militia to execute the laws of the union, </a:t>
            </a:r>
            <a:r>
              <a:rPr lang="en-US" sz="4000" b="1" dirty="0" smtClean="0"/>
              <a:t>suppress insurrections</a:t>
            </a:r>
            <a:r>
              <a:rPr lang="en-US" sz="4000" dirty="0" smtClean="0"/>
              <a:t> and repel invasions…”</a:t>
            </a:r>
          </a:p>
          <a:p>
            <a:pPr>
              <a:lnSpc>
                <a:spcPct val="80000"/>
              </a:lnSpc>
            </a:pPr>
            <a:r>
              <a:rPr lang="en-US" sz="4000" dirty="0" smtClean="0"/>
              <a:t>Because the U.S. did not originally have a standing Army, this provision was crucial for allowing the federal government to act with force to preserve slavery.</a:t>
            </a:r>
          </a:p>
          <a:p>
            <a:pPr>
              <a:lnSpc>
                <a:spcPct val="80000"/>
              </a:lnSpc>
            </a:pPr>
            <a:endParaRPr lang="en-US" sz="2400" dirty="0"/>
          </a:p>
          <a:p>
            <a:pPr lvl="1" eaLnBrk="1" hangingPunct="1">
              <a:lnSpc>
                <a:spcPct val="80000"/>
              </a:lnSpc>
            </a:pPr>
            <a:endParaRPr lang="en-US" sz="20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174" y="1194021"/>
            <a:ext cx="6960704" cy="359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79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74638"/>
            <a:ext cx="5049078" cy="2773362"/>
          </a:xfrm>
        </p:spPr>
        <p:txBody>
          <a:bodyPr>
            <a:normAutofit/>
          </a:bodyPr>
          <a:lstStyle/>
          <a:p>
            <a:pPr algn="ctr"/>
            <a:r>
              <a:rPr lang="en-US" sz="6000" b="1" dirty="0" smtClean="0"/>
              <a:t>Shielding Slave Clauses from Amendment</a:t>
            </a:r>
            <a:endParaRPr lang="en-US" sz="6000" b="1" dirty="0"/>
          </a:p>
        </p:txBody>
      </p:sp>
      <p:sp>
        <p:nvSpPr>
          <p:cNvPr id="3" name="Content Placeholder 2"/>
          <p:cNvSpPr>
            <a:spLocks noGrp="1"/>
          </p:cNvSpPr>
          <p:nvPr>
            <p:ph idx="1"/>
          </p:nvPr>
        </p:nvSpPr>
        <p:spPr>
          <a:xfrm>
            <a:off x="106017" y="3591338"/>
            <a:ext cx="11900453" cy="3127513"/>
          </a:xfrm>
        </p:spPr>
        <p:txBody>
          <a:bodyPr>
            <a:normAutofit fontScale="92500" lnSpcReduction="20000"/>
          </a:bodyPr>
          <a:lstStyle/>
          <a:p>
            <a:r>
              <a:rPr lang="en-US" b="1" dirty="0" smtClean="0"/>
              <a:t>Article V </a:t>
            </a:r>
            <a:r>
              <a:rPr lang="en-US" dirty="0" smtClean="0"/>
              <a:t>– “…no </a:t>
            </a:r>
            <a:r>
              <a:rPr lang="en-US" dirty="0"/>
              <a:t>Amendment which may be made prior to the Year One thousand eight hundred and eight shall in any Manner affect the first and fourth Clauses in the Ninth Section of the first Article; and that no State, without its Consent, shall be deprived of its equal Suffrage in the Senate</a:t>
            </a:r>
            <a:r>
              <a:rPr lang="en-US" dirty="0" smtClean="0"/>
              <a:t>.”</a:t>
            </a:r>
          </a:p>
          <a:p>
            <a:r>
              <a:rPr lang="en-US" dirty="0" smtClean="0"/>
              <a:t>This clause gave the </a:t>
            </a:r>
            <a:r>
              <a:rPr lang="en-US" b="1" dirty="0" smtClean="0"/>
              <a:t>international slave trade temporary immunity from constitutional amendment</a:t>
            </a:r>
            <a:r>
              <a:rPr lang="en-US" dirty="0" smtClean="0"/>
              <a:t>, in seeming violation of the people’s inalienable right to amend at any time, let alone cast off oppressive government.</a:t>
            </a:r>
          </a:p>
          <a:p>
            <a:r>
              <a:rPr lang="en-US" dirty="0" smtClean="0"/>
              <a:t>It also came close to handing slave states an absolute veto over all future constitutional modifications under that Article as constitutional amendment required supermajorities in congress and the states.</a:t>
            </a:r>
            <a:endParaRPr lang="en-US" dirty="0"/>
          </a:p>
        </p:txBody>
      </p:sp>
      <p:pic>
        <p:nvPicPr>
          <p:cNvPr id="5" name="Picture 4"/>
          <p:cNvPicPr>
            <a:picLocks noChangeAspect="1"/>
          </p:cNvPicPr>
          <p:nvPr/>
        </p:nvPicPr>
        <p:blipFill>
          <a:blip r:embed="rId2"/>
          <a:stretch>
            <a:fillRect/>
          </a:stretch>
        </p:blipFill>
        <p:spPr>
          <a:xfrm>
            <a:off x="5466321" y="148986"/>
            <a:ext cx="6540149" cy="3270075"/>
          </a:xfrm>
          <a:prstGeom prst="rect">
            <a:avLst/>
          </a:prstGeom>
        </p:spPr>
      </p:pic>
    </p:spTree>
    <p:extLst>
      <p:ext uri="{BB962C8B-B14F-4D97-AF65-F5344CB8AC3E}">
        <p14:creationId xmlns:p14="http://schemas.microsoft.com/office/powerpoint/2010/main" val="382922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4" y="119270"/>
            <a:ext cx="9418983" cy="1007165"/>
          </a:xfrm>
        </p:spPr>
        <p:txBody>
          <a:bodyPr>
            <a:normAutofit/>
          </a:bodyPr>
          <a:lstStyle/>
          <a:p>
            <a:pPr algn="ctr"/>
            <a:r>
              <a:rPr lang="en-US" sz="5400" b="1" dirty="0" smtClean="0"/>
              <a:t>The Radicalization of John Brown</a:t>
            </a:r>
            <a:endParaRPr lang="en-US" sz="5400" b="1" dirty="0"/>
          </a:p>
        </p:txBody>
      </p:sp>
      <p:sp>
        <p:nvSpPr>
          <p:cNvPr id="3" name="Content Placeholder 2"/>
          <p:cNvSpPr>
            <a:spLocks noGrp="1"/>
          </p:cNvSpPr>
          <p:nvPr>
            <p:ph idx="1"/>
          </p:nvPr>
        </p:nvSpPr>
        <p:spPr>
          <a:xfrm>
            <a:off x="145774" y="1020418"/>
            <a:ext cx="9780104" cy="5711686"/>
          </a:xfrm>
        </p:spPr>
        <p:txBody>
          <a:bodyPr>
            <a:normAutofit lnSpcReduction="10000"/>
          </a:bodyPr>
          <a:lstStyle/>
          <a:p>
            <a:r>
              <a:rPr lang="en-US" dirty="0" smtClean="0"/>
              <a:t>Like </a:t>
            </a:r>
            <a:r>
              <a:rPr lang="en-US" b="1" dirty="0" smtClean="0"/>
              <a:t>William Lloyd Garrison </a:t>
            </a:r>
            <a:r>
              <a:rPr lang="en-US" dirty="0" smtClean="0"/>
              <a:t>and many other prominent abolitionists, Brown’s anti-slavery beliefs were rooted in religious teachings.</a:t>
            </a:r>
          </a:p>
          <a:p>
            <a:r>
              <a:rPr lang="en-US" dirty="0" smtClean="0"/>
              <a:t>His activism, like so many, was prompted by an act of violence and perhaps a desire for revenge: abolitionist preacher and journalist </a:t>
            </a:r>
            <a:r>
              <a:rPr lang="en-US" b="1" dirty="0" smtClean="0"/>
              <a:t>Elijah Lovejoy</a:t>
            </a:r>
            <a:r>
              <a:rPr lang="en-US" dirty="0"/>
              <a:t>, was </a:t>
            </a:r>
            <a:r>
              <a:rPr lang="en-US" dirty="0" smtClean="0"/>
              <a:t>assassinated by a pro-slavery mob in Alton, Illinois in 1837. Brown said: “</a:t>
            </a:r>
            <a:r>
              <a:rPr lang="en-US" dirty="0"/>
              <a:t>Here before God</a:t>
            </a:r>
            <a:r>
              <a:rPr lang="en-US" dirty="0" smtClean="0"/>
              <a:t>, in </a:t>
            </a:r>
            <a:r>
              <a:rPr lang="en-US" dirty="0"/>
              <a:t>the presence of </a:t>
            </a:r>
            <a:r>
              <a:rPr lang="en-US" dirty="0" smtClean="0"/>
              <a:t>these witnesses</a:t>
            </a:r>
            <a:r>
              <a:rPr lang="en-US" dirty="0"/>
              <a:t>, from this time, </a:t>
            </a:r>
            <a:r>
              <a:rPr lang="en-US" dirty="0" smtClean="0"/>
              <a:t>I consecrate </a:t>
            </a:r>
            <a:r>
              <a:rPr lang="en-US" dirty="0"/>
              <a:t>my life to </a:t>
            </a:r>
            <a:r>
              <a:rPr lang="en-US" dirty="0" smtClean="0"/>
              <a:t>the destruction </a:t>
            </a:r>
            <a:r>
              <a:rPr lang="en-US" dirty="0"/>
              <a:t>of </a:t>
            </a:r>
            <a:r>
              <a:rPr lang="en-US" dirty="0" smtClean="0"/>
              <a:t>slavery.”</a:t>
            </a:r>
          </a:p>
          <a:p>
            <a:r>
              <a:rPr lang="en-US" dirty="0" smtClean="0"/>
              <a:t>Brown moved </a:t>
            </a:r>
            <a:r>
              <a:rPr lang="en-US" dirty="0"/>
              <a:t>near Lake Placid, New York to manage </a:t>
            </a:r>
            <a:r>
              <a:rPr lang="en-US" dirty="0" smtClean="0"/>
              <a:t>a colony </a:t>
            </a:r>
            <a:r>
              <a:rPr lang="en-US" dirty="0"/>
              <a:t>of free blacks and organized a secret </a:t>
            </a:r>
            <a:r>
              <a:rPr lang="en-US" dirty="0" smtClean="0"/>
              <a:t>society to </a:t>
            </a:r>
            <a:r>
              <a:rPr lang="en-US" dirty="0"/>
              <a:t>prevent slavecatchers from catching their </a:t>
            </a:r>
            <a:r>
              <a:rPr lang="en-US" dirty="0" smtClean="0"/>
              <a:t>quarry of </a:t>
            </a:r>
            <a:r>
              <a:rPr lang="en-US" dirty="0"/>
              <a:t>runaway slaves in the North. </a:t>
            </a:r>
            <a:endParaRPr lang="en-US" dirty="0" smtClean="0"/>
          </a:p>
          <a:p>
            <a:r>
              <a:rPr lang="en-US" dirty="0" smtClean="0"/>
              <a:t>However</a:t>
            </a:r>
            <a:r>
              <a:rPr lang="en-US" dirty="0"/>
              <a:t>, </a:t>
            </a:r>
            <a:r>
              <a:rPr lang="en-US" dirty="0" smtClean="0"/>
              <a:t>Brown began </a:t>
            </a:r>
            <a:r>
              <a:rPr lang="en-US" dirty="0"/>
              <a:t>to deceive himself into thinking that </a:t>
            </a:r>
            <a:r>
              <a:rPr lang="en-US" dirty="0" smtClean="0"/>
              <a:t>he could </a:t>
            </a:r>
            <a:r>
              <a:rPr lang="en-US" dirty="0"/>
              <a:t>and must act violently to end the </a:t>
            </a:r>
            <a:r>
              <a:rPr lang="en-US" dirty="0" smtClean="0"/>
              <a:t>immoral slave </a:t>
            </a:r>
            <a:r>
              <a:rPr lang="en-US" dirty="0"/>
              <a:t>system.</a:t>
            </a:r>
            <a:endParaRPr lang="en-US" dirty="0" smtClean="0"/>
          </a:p>
          <a:p>
            <a:endParaRPr lang="en-US" dirty="0"/>
          </a:p>
        </p:txBody>
      </p:sp>
      <p:pic>
        <p:nvPicPr>
          <p:cNvPr id="4" name="Picture 3"/>
          <p:cNvPicPr>
            <a:picLocks noChangeAspect="1"/>
          </p:cNvPicPr>
          <p:nvPr/>
        </p:nvPicPr>
        <p:blipFill>
          <a:blip r:embed="rId2"/>
          <a:stretch>
            <a:fillRect/>
          </a:stretch>
        </p:blipFill>
        <p:spPr>
          <a:xfrm>
            <a:off x="10073307" y="3775627"/>
            <a:ext cx="1905000" cy="2381250"/>
          </a:xfrm>
          <a:prstGeom prst="rect">
            <a:avLst/>
          </a:prstGeom>
        </p:spPr>
      </p:pic>
      <p:sp>
        <p:nvSpPr>
          <p:cNvPr id="5" name="TextBox 4"/>
          <p:cNvSpPr txBox="1"/>
          <p:nvPr/>
        </p:nvSpPr>
        <p:spPr>
          <a:xfrm>
            <a:off x="10436672" y="6262894"/>
            <a:ext cx="1178271" cy="307777"/>
          </a:xfrm>
          <a:prstGeom prst="rect">
            <a:avLst/>
          </a:prstGeom>
          <a:noFill/>
        </p:spPr>
        <p:txBody>
          <a:bodyPr wrap="none" rtlCol="0">
            <a:spAutoFit/>
          </a:bodyPr>
          <a:lstStyle/>
          <a:p>
            <a:r>
              <a:rPr lang="en-US" sz="1400" dirty="0" smtClean="0"/>
              <a:t>Elijah Lovejoy</a:t>
            </a:r>
            <a:endParaRPr lang="en-US" sz="1400" dirty="0"/>
          </a:p>
        </p:txBody>
      </p:sp>
      <p:pic>
        <p:nvPicPr>
          <p:cNvPr id="6" name="Picture 5"/>
          <p:cNvPicPr>
            <a:picLocks noChangeAspect="1"/>
          </p:cNvPicPr>
          <p:nvPr/>
        </p:nvPicPr>
        <p:blipFill>
          <a:blip r:embed="rId3"/>
          <a:stretch>
            <a:fillRect/>
          </a:stretch>
        </p:blipFill>
        <p:spPr>
          <a:xfrm>
            <a:off x="10073307" y="622852"/>
            <a:ext cx="1857375" cy="2466975"/>
          </a:xfrm>
          <a:prstGeom prst="rect">
            <a:avLst/>
          </a:prstGeom>
        </p:spPr>
      </p:pic>
      <p:sp>
        <p:nvSpPr>
          <p:cNvPr id="7" name="TextBox 6"/>
          <p:cNvSpPr txBox="1"/>
          <p:nvPr/>
        </p:nvSpPr>
        <p:spPr>
          <a:xfrm>
            <a:off x="10109466" y="3124949"/>
            <a:ext cx="1832681" cy="307777"/>
          </a:xfrm>
          <a:prstGeom prst="rect">
            <a:avLst/>
          </a:prstGeom>
          <a:noFill/>
        </p:spPr>
        <p:txBody>
          <a:bodyPr wrap="none" rtlCol="0">
            <a:spAutoFit/>
          </a:bodyPr>
          <a:lstStyle/>
          <a:p>
            <a:r>
              <a:rPr lang="en-US" sz="1400" dirty="0" smtClean="0"/>
              <a:t>William Lloyd Garrison</a:t>
            </a:r>
            <a:endParaRPr lang="en-US" sz="1400" dirty="0"/>
          </a:p>
        </p:txBody>
      </p:sp>
    </p:spTree>
    <p:extLst>
      <p:ext uri="{BB962C8B-B14F-4D97-AF65-F5344CB8AC3E}">
        <p14:creationId xmlns:p14="http://schemas.microsoft.com/office/powerpoint/2010/main" val="23175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6017"/>
            <a:ext cx="7033591" cy="1272209"/>
          </a:xfrm>
        </p:spPr>
        <p:txBody>
          <a:bodyPr>
            <a:noAutofit/>
          </a:bodyPr>
          <a:lstStyle/>
          <a:p>
            <a:pPr algn="ctr"/>
            <a:r>
              <a:rPr lang="en-US" sz="6000" b="1" dirty="0" smtClean="0"/>
              <a:t>Bleeding Kansas</a:t>
            </a:r>
            <a:endParaRPr lang="en-US" sz="6000" b="1" dirty="0"/>
          </a:p>
        </p:txBody>
      </p:sp>
      <p:sp>
        <p:nvSpPr>
          <p:cNvPr id="3" name="Content Placeholder 2"/>
          <p:cNvSpPr>
            <a:spLocks noGrp="1"/>
          </p:cNvSpPr>
          <p:nvPr>
            <p:ph idx="1"/>
          </p:nvPr>
        </p:nvSpPr>
        <p:spPr>
          <a:xfrm>
            <a:off x="106017" y="1550504"/>
            <a:ext cx="11953461" cy="5208105"/>
          </a:xfrm>
        </p:spPr>
        <p:txBody>
          <a:bodyPr>
            <a:normAutofit fontScale="77500" lnSpcReduction="20000"/>
          </a:bodyPr>
          <a:lstStyle/>
          <a:p>
            <a:r>
              <a:rPr lang="en-US" dirty="0"/>
              <a:t>The </a:t>
            </a:r>
            <a:r>
              <a:rPr lang="en-US" b="1" dirty="0"/>
              <a:t>Kansas–Nebraska Act </a:t>
            </a:r>
            <a:r>
              <a:rPr lang="en-US" dirty="0" smtClean="0"/>
              <a:t>(1854) created the Kansas and Nebraska territories and allowed each to decide for themselves (</a:t>
            </a:r>
            <a:r>
              <a:rPr lang="en-US" b="1" dirty="0" smtClean="0"/>
              <a:t>popular sovereignty</a:t>
            </a:r>
            <a:r>
              <a:rPr lang="en-US" dirty="0" smtClean="0"/>
              <a:t>) whether to be slave or free. Both pro and anti-slavery settlers streamed in setting off </a:t>
            </a:r>
            <a:r>
              <a:rPr lang="en-US" b="1" dirty="0" smtClean="0"/>
              <a:t>Bleeding Kansas </a:t>
            </a:r>
            <a:r>
              <a:rPr lang="en-US" dirty="0" smtClean="0"/>
              <a:t>(1854-1861) a period of violent battles that served as a precursor to the </a:t>
            </a:r>
            <a:r>
              <a:rPr lang="en-US" b="1" dirty="0" smtClean="0"/>
              <a:t>Civil War</a:t>
            </a:r>
            <a:r>
              <a:rPr lang="en-US" dirty="0" smtClean="0"/>
              <a:t>.</a:t>
            </a:r>
          </a:p>
          <a:p>
            <a:r>
              <a:rPr lang="en-US" dirty="0" smtClean="0"/>
              <a:t>When Brown heard from his son, who had settled in Kansas, that pro-slavery forces were winning the political battle, Brown went to Kansas to join the fight.</a:t>
            </a:r>
          </a:p>
          <a:p>
            <a:r>
              <a:rPr lang="en-US" dirty="0" smtClean="0"/>
              <a:t>Although there had only been a handful of killings prior to Brown’s arrival, In May 1854 he and small group of others kidnapped and murdered a handful of pro-slavery white men in what became known as the </a:t>
            </a:r>
            <a:r>
              <a:rPr lang="en-US" b="1" dirty="0"/>
              <a:t>Pottawatomie </a:t>
            </a:r>
            <a:r>
              <a:rPr lang="en-US" b="1" dirty="0" smtClean="0"/>
              <a:t>Massacre</a:t>
            </a:r>
            <a:r>
              <a:rPr lang="en-US" dirty="0" smtClean="0"/>
              <a:t>. Brown denied the act: “</a:t>
            </a:r>
            <a:r>
              <a:rPr lang="en-US" dirty="0"/>
              <a:t>I did not </a:t>
            </a:r>
            <a:r>
              <a:rPr lang="en-US" dirty="0" smtClean="0"/>
              <a:t>do it</a:t>
            </a:r>
            <a:r>
              <a:rPr lang="en-US" dirty="0"/>
              <a:t>, but I approved of it.” </a:t>
            </a:r>
            <a:r>
              <a:rPr lang="en-US" dirty="0" smtClean="0"/>
              <a:t>In terms of the overall violent struggle against pro-slavery forces he felt his cause was righteous: “God </a:t>
            </a:r>
            <a:r>
              <a:rPr lang="en-US" dirty="0"/>
              <a:t>is my judge. We were justified under the circumstances</a:t>
            </a:r>
            <a:r>
              <a:rPr lang="en-US" dirty="0" smtClean="0"/>
              <a:t>.” </a:t>
            </a:r>
          </a:p>
          <a:p>
            <a:r>
              <a:rPr lang="en-US" dirty="0"/>
              <a:t>The massacre set off a period of intense violence. For </a:t>
            </a:r>
            <a:r>
              <a:rPr lang="en-US" dirty="0" smtClean="0"/>
              <a:t>example, in June, Brown was among 30 men battling a group of pro-slavery forces in the </a:t>
            </a:r>
            <a:r>
              <a:rPr lang="en-US" b="1" dirty="0"/>
              <a:t>Battle of Black Jack </a:t>
            </a:r>
            <a:r>
              <a:rPr lang="en-US" dirty="0"/>
              <a:t>(1854</a:t>
            </a:r>
            <a:r>
              <a:rPr lang="en-US" dirty="0" smtClean="0"/>
              <a:t>) in Palmyra. The pro-slavery group had destroyed the Free State town of Lawrence, destroyed the Brown homestead, and taken two of Brown’s sons hostage. Brown’s group won the battle, captured two dozen men, and agreed to release them on the release of his sons.</a:t>
            </a:r>
          </a:p>
          <a:p>
            <a:r>
              <a:rPr lang="en-US" dirty="0" smtClean="0"/>
              <a:t>In August, Brown </a:t>
            </a:r>
            <a:r>
              <a:rPr lang="en-US" dirty="0"/>
              <a:t>and </a:t>
            </a:r>
            <a:r>
              <a:rPr lang="en-US" dirty="0" smtClean="0"/>
              <a:t>about 40 followers failed in their attempt to defend a Free State settlement against 400 </a:t>
            </a:r>
            <a:r>
              <a:rPr lang="en-US" dirty="0"/>
              <a:t>pro-slavery soldiers in the </a:t>
            </a:r>
            <a:r>
              <a:rPr lang="en-US" b="1" dirty="0" smtClean="0"/>
              <a:t>Battle </a:t>
            </a:r>
            <a:r>
              <a:rPr lang="en-US" b="1" dirty="0"/>
              <a:t>of </a:t>
            </a:r>
            <a:r>
              <a:rPr lang="en-US" b="1" dirty="0" smtClean="0"/>
              <a:t>Osawatomie</a:t>
            </a:r>
            <a:r>
              <a:rPr lang="en-US" dirty="0" smtClean="0"/>
              <a:t>. But they killed 20 and wounded 40 pro-slavery troops, making Brown a hero among Northern abolitionists.</a:t>
            </a:r>
          </a:p>
          <a:p>
            <a:endParaRPr lang="en-US" dirty="0"/>
          </a:p>
        </p:txBody>
      </p:sp>
      <p:pic>
        <p:nvPicPr>
          <p:cNvPr id="4" name="Picture 3"/>
          <p:cNvPicPr>
            <a:picLocks noChangeAspect="1"/>
          </p:cNvPicPr>
          <p:nvPr/>
        </p:nvPicPr>
        <p:blipFill rotWithShape="1">
          <a:blip r:embed="rId2"/>
          <a:srcRect t="17557" b="25558"/>
          <a:stretch/>
        </p:blipFill>
        <p:spPr>
          <a:xfrm>
            <a:off x="8083828" y="106017"/>
            <a:ext cx="2279372" cy="1420387"/>
          </a:xfrm>
          <a:prstGeom prst="rect">
            <a:avLst/>
          </a:prstGeom>
        </p:spPr>
      </p:pic>
    </p:spTree>
    <p:extLst>
      <p:ext uri="{BB962C8B-B14F-4D97-AF65-F5344CB8AC3E}">
        <p14:creationId xmlns:p14="http://schemas.microsoft.com/office/powerpoint/2010/main" val="569678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766"/>
            <a:ext cx="6225209" cy="1908312"/>
          </a:xfrm>
        </p:spPr>
        <p:txBody>
          <a:bodyPr>
            <a:normAutofit/>
          </a:bodyPr>
          <a:lstStyle/>
          <a:p>
            <a:pPr algn="ctr"/>
            <a:r>
              <a:rPr lang="en-US" sz="5400" b="1" dirty="0" smtClean="0"/>
              <a:t>Harpers </a:t>
            </a:r>
            <a:r>
              <a:rPr lang="en-US" sz="5400" b="1" dirty="0" smtClean="0"/>
              <a:t>Ferry (1859)</a:t>
            </a:r>
            <a:endParaRPr lang="en-US" sz="5400" b="1" dirty="0"/>
          </a:p>
        </p:txBody>
      </p:sp>
      <p:sp>
        <p:nvSpPr>
          <p:cNvPr id="3" name="Content Placeholder 2"/>
          <p:cNvSpPr>
            <a:spLocks noGrp="1"/>
          </p:cNvSpPr>
          <p:nvPr>
            <p:ph idx="1"/>
          </p:nvPr>
        </p:nvSpPr>
        <p:spPr>
          <a:xfrm>
            <a:off x="238539" y="2372139"/>
            <a:ext cx="11794435" cy="4280452"/>
          </a:xfrm>
        </p:spPr>
        <p:txBody>
          <a:bodyPr>
            <a:normAutofit lnSpcReduction="10000"/>
          </a:bodyPr>
          <a:lstStyle/>
          <a:p>
            <a:r>
              <a:rPr lang="en-US" dirty="0"/>
              <a:t>Brown returned to East and planned to lead an army on a raid of the federal arsenal at Harper’s Ferry in Virginia. He planned to seize the weapons, distribute them to former slaves, and commence a violent race war to end slavery.</a:t>
            </a:r>
          </a:p>
          <a:p>
            <a:r>
              <a:rPr lang="en-US" dirty="0"/>
              <a:t>He emulated the American founders by writing a new declaration and constitution guaranteeing equality. He was only able to recruit 21 men but he pressed on. </a:t>
            </a:r>
          </a:p>
          <a:p>
            <a:r>
              <a:rPr lang="en-US" dirty="0"/>
              <a:t>The raid failed when the townspeople, assisted by U.S. Marines led by Robert E. Lee and Jeb Stuart killed or captured the band.</a:t>
            </a:r>
          </a:p>
          <a:p>
            <a:r>
              <a:rPr lang="en-US" dirty="0"/>
              <a:t>Brown was quickly tried and convicted of murder, inciting slave insurrection, and treason against the state of Virginia</a:t>
            </a:r>
            <a:r>
              <a:rPr lang="en-US" dirty="0" smtClean="0"/>
              <a:t>.</a:t>
            </a:r>
            <a:endParaRPr lang="en-US" dirty="0"/>
          </a:p>
        </p:txBody>
      </p:sp>
      <p:pic>
        <p:nvPicPr>
          <p:cNvPr id="4" name="Picture 3"/>
          <p:cNvPicPr>
            <a:picLocks noChangeAspect="1"/>
          </p:cNvPicPr>
          <p:nvPr/>
        </p:nvPicPr>
        <p:blipFill>
          <a:blip r:embed="rId2"/>
          <a:stretch>
            <a:fillRect/>
          </a:stretch>
        </p:blipFill>
        <p:spPr>
          <a:xfrm>
            <a:off x="7502283" y="110677"/>
            <a:ext cx="3430760" cy="2201924"/>
          </a:xfrm>
          <a:prstGeom prst="rect">
            <a:avLst/>
          </a:prstGeom>
        </p:spPr>
      </p:pic>
    </p:spTree>
    <p:extLst>
      <p:ext uri="{BB962C8B-B14F-4D97-AF65-F5344CB8AC3E}">
        <p14:creationId xmlns:p14="http://schemas.microsoft.com/office/powerpoint/2010/main" val="2467531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26287" cy="1325563"/>
          </a:xfrm>
        </p:spPr>
        <p:txBody>
          <a:bodyPr>
            <a:normAutofit/>
          </a:bodyPr>
          <a:lstStyle/>
          <a:p>
            <a:pPr algn="ctr"/>
            <a:r>
              <a:rPr lang="en-US" sz="5400" b="1" dirty="0" smtClean="0"/>
              <a:t>Was Brown Justified?</a:t>
            </a:r>
            <a:endParaRPr lang="en-US" sz="5400" b="1" dirty="0"/>
          </a:p>
        </p:txBody>
      </p:sp>
      <p:sp>
        <p:nvSpPr>
          <p:cNvPr id="3" name="Content Placeholder 2"/>
          <p:cNvSpPr>
            <a:spLocks noGrp="1"/>
          </p:cNvSpPr>
          <p:nvPr>
            <p:ph idx="1"/>
          </p:nvPr>
        </p:nvSpPr>
        <p:spPr>
          <a:xfrm>
            <a:off x="145774" y="1825624"/>
            <a:ext cx="9342783" cy="4893227"/>
          </a:xfrm>
        </p:spPr>
        <p:txBody>
          <a:bodyPr>
            <a:normAutofit fontScale="85000" lnSpcReduction="10000"/>
          </a:bodyPr>
          <a:lstStyle/>
          <a:p>
            <a:r>
              <a:rPr lang="en-US" dirty="0" smtClean="0"/>
              <a:t>Philosopher </a:t>
            </a:r>
            <a:r>
              <a:rPr lang="en-US" b="1" dirty="0" smtClean="0"/>
              <a:t>Henry </a:t>
            </a:r>
            <a:r>
              <a:rPr lang="en-US" b="1" dirty="0"/>
              <a:t>David </a:t>
            </a:r>
            <a:r>
              <a:rPr lang="en-US" b="1" dirty="0" smtClean="0"/>
              <a:t>Thoreau </a:t>
            </a:r>
            <a:r>
              <a:rPr lang="en-US" dirty="0" smtClean="0"/>
              <a:t>(right), </a:t>
            </a:r>
            <a:r>
              <a:rPr lang="en-US" dirty="0"/>
              <a:t>delivered an </a:t>
            </a:r>
            <a:r>
              <a:rPr lang="en-US" dirty="0" smtClean="0"/>
              <a:t>oration praising Brown: “Are laws </a:t>
            </a:r>
            <a:r>
              <a:rPr lang="en-US" dirty="0"/>
              <a:t>to be enforced simply because they are made?”</a:t>
            </a:r>
          </a:p>
          <a:p>
            <a:r>
              <a:rPr lang="en-US" dirty="0" smtClean="0"/>
              <a:t>At his sentencing, Brown said: “</a:t>
            </a:r>
            <a:r>
              <a:rPr lang="en-US" dirty="0"/>
              <a:t>If it is deemed necessary that I should forfeit </a:t>
            </a:r>
            <a:r>
              <a:rPr lang="en-US" dirty="0" smtClean="0"/>
              <a:t>my life </a:t>
            </a:r>
            <a:r>
              <a:rPr lang="en-US" dirty="0"/>
              <a:t>for the furtherance of the ends of justice, </a:t>
            </a:r>
            <a:r>
              <a:rPr lang="en-US" dirty="0" smtClean="0"/>
              <a:t>and mingle </a:t>
            </a:r>
            <a:r>
              <a:rPr lang="en-US" dirty="0"/>
              <a:t>my blood further with the blood of </a:t>
            </a:r>
            <a:r>
              <a:rPr lang="en-US" dirty="0" smtClean="0"/>
              <a:t>my children </a:t>
            </a:r>
            <a:r>
              <a:rPr lang="en-US" dirty="0"/>
              <a:t>and with the blood of millions in this </a:t>
            </a:r>
            <a:r>
              <a:rPr lang="en-US" dirty="0" smtClean="0"/>
              <a:t>slave country</a:t>
            </a:r>
            <a:r>
              <a:rPr lang="en-US" dirty="0"/>
              <a:t>, whose rights are disregarded by wicked</a:t>
            </a:r>
            <a:r>
              <a:rPr lang="en-US" dirty="0" smtClean="0"/>
              <a:t>, cruel</a:t>
            </a:r>
            <a:r>
              <a:rPr lang="en-US" dirty="0"/>
              <a:t>, and unjust enactments, I submit. So let </a:t>
            </a:r>
            <a:r>
              <a:rPr lang="en-US" dirty="0" smtClean="0"/>
              <a:t>it be </a:t>
            </a:r>
            <a:r>
              <a:rPr lang="en-US" dirty="0"/>
              <a:t>done</a:t>
            </a:r>
            <a:r>
              <a:rPr lang="en-US" dirty="0" smtClean="0"/>
              <a:t>!”</a:t>
            </a:r>
          </a:p>
          <a:p>
            <a:r>
              <a:rPr lang="en-US" dirty="0" smtClean="0"/>
              <a:t>The morning of his hanging in December 1859, he wrote a final note: “</a:t>
            </a:r>
            <a:r>
              <a:rPr lang="en-US" dirty="0"/>
              <a:t>I John Brown am now quite certain that the </a:t>
            </a:r>
            <a:r>
              <a:rPr lang="en-US" dirty="0" smtClean="0"/>
              <a:t>crimes of </a:t>
            </a:r>
            <a:r>
              <a:rPr lang="en-US" dirty="0"/>
              <a:t>this guilty, land: will never be purged away</a:t>
            </a:r>
            <a:r>
              <a:rPr lang="en-US" dirty="0" smtClean="0"/>
              <a:t>; but </a:t>
            </a:r>
            <a:r>
              <a:rPr lang="en-US" dirty="0"/>
              <a:t>with Blood</a:t>
            </a:r>
            <a:r>
              <a:rPr lang="en-US" dirty="0" smtClean="0"/>
              <a:t>.”</a:t>
            </a:r>
          </a:p>
          <a:p>
            <a:r>
              <a:rPr lang="en-US" dirty="0" smtClean="0"/>
              <a:t>Did Brown deceive </a:t>
            </a:r>
            <a:r>
              <a:rPr lang="en-US" dirty="0"/>
              <a:t>himself into </a:t>
            </a:r>
            <a:r>
              <a:rPr lang="en-US" dirty="0" smtClean="0"/>
              <a:t>thinking that killing was acceptable in order to end slavery? Was he simply an early casualty in Civil War?</a:t>
            </a:r>
          </a:p>
          <a:p>
            <a:r>
              <a:rPr lang="en-US" dirty="0"/>
              <a:t>Abraham Lincoln was elected the following year, southern states seceded, and the Civil War claimed over 600,000 American lives</a:t>
            </a:r>
            <a:r>
              <a:rPr lang="en-US" dirty="0" smtClean="0"/>
              <a:t>.</a:t>
            </a:r>
            <a:endParaRPr lang="en-US" dirty="0"/>
          </a:p>
        </p:txBody>
      </p:sp>
      <p:pic>
        <p:nvPicPr>
          <p:cNvPr id="4" name="Picture 3"/>
          <p:cNvPicPr>
            <a:picLocks noChangeAspect="1"/>
          </p:cNvPicPr>
          <p:nvPr/>
        </p:nvPicPr>
        <p:blipFill>
          <a:blip r:embed="rId2"/>
          <a:stretch>
            <a:fillRect/>
          </a:stretch>
        </p:blipFill>
        <p:spPr>
          <a:xfrm>
            <a:off x="9488556" y="349249"/>
            <a:ext cx="2529095" cy="3136078"/>
          </a:xfrm>
          <a:prstGeom prst="rect">
            <a:avLst/>
          </a:prstGeom>
        </p:spPr>
      </p:pic>
      <p:pic>
        <p:nvPicPr>
          <p:cNvPr id="5" name="Picture 4"/>
          <p:cNvPicPr>
            <a:picLocks noChangeAspect="1"/>
          </p:cNvPicPr>
          <p:nvPr/>
        </p:nvPicPr>
        <p:blipFill>
          <a:blip r:embed="rId3"/>
          <a:stretch>
            <a:fillRect/>
          </a:stretch>
        </p:blipFill>
        <p:spPr>
          <a:xfrm>
            <a:off x="9488556" y="3604591"/>
            <a:ext cx="2518887" cy="3114260"/>
          </a:xfrm>
          <a:prstGeom prst="rect">
            <a:avLst/>
          </a:prstGeom>
        </p:spPr>
      </p:pic>
    </p:spTree>
    <p:extLst>
      <p:ext uri="{BB962C8B-B14F-4D97-AF65-F5344CB8AC3E}">
        <p14:creationId xmlns:p14="http://schemas.microsoft.com/office/powerpoint/2010/main" val="2459866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775"/>
            <a:ext cx="10515600" cy="1073425"/>
          </a:xfrm>
        </p:spPr>
        <p:txBody>
          <a:bodyPr>
            <a:normAutofit/>
          </a:bodyPr>
          <a:lstStyle/>
          <a:p>
            <a:pPr algn="ctr"/>
            <a:r>
              <a:rPr lang="en-US" sz="5400" b="1" dirty="0" smtClean="0"/>
              <a:t>Introduction</a:t>
            </a:r>
            <a:endParaRPr lang="en-US" sz="5400" b="1" dirty="0"/>
          </a:p>
        </p:txBody>
      </p:sp>
      <p:sp>
        <p:nvSpPr>
          <p:cNvPr id="3" name="Content Placeholder 2"/>
          <p:cNvSpPr>
            <a:spLocks noGrp="1"/>
          </p:cNvSpPr>
          <p:nvPr>
            <p:ph idx="1"/>
          </p:nvPr>
        </p:nvSpPr>
        <p:spPr>
          <a:xfrm>
            <a:off x="3988904" y="1113184"/>
            <a:ext cx="7964556" cy="5579164"/>
          </a:xfrm>
        </p:spPr>
        <p:txBody>
          <a:bodyPr>
            <a:normAutofit lnSpcReduction="10000"/>
          </a:bodyPr>
          <a:lstStyle/>
          <a:p>
            <a:r>
              <a:rPr lang="en-US" dirty="0" smtClean="0"/>
              <a:t>John Brown was a radical </a:t>
            </a:r>
            <a:r>
              <a:rPr lang="en-US" dirty="0"/>
              <a:t>abolitionist </a:t>
            </a:r>
            <a:r>
              <a:rPr lang="en-US" dirty="0" smtClean="0"/>
              <a:t>who believed that armed </a:t>
            </a:r>
            <a:r>
              <a:rPr lang="en-US" dirty="0"/>
              <a:t>insurrection was the only way to </a:t>
            </a:r>
            <a:r>
              <a:rPr lang="en-US" dirty="0" smtClean="0"/>
              <a:t>abolish slavery </a:t>
            </a:r>
            <a:r>
              <a:rPr lang="en-US" dirty="0"/>
              <a:t>in the United States</a:t>
            </a:r>
            <a:r>
              <a:rPr lang="en-US" dirty="0" smtClean="0"/>
              <a:t>.</a:t>
            </a:r>
          </a:p>
          <a:p>
            <a:r>
              <a:rPr lang="en-US" dirty="0" smtClean="0"/>
              <a:t>The question is whether Brown was </a:t>
            </a:r>
            <a:r>
              <a:rPr lang="en-US" dirty="0"/>
              <a:t>a self-righteous, fundamentalist terrorist </a:t>
            </a:r>
            <a:r>
              <a:rPr lang="en-US" dirty="0" smtClean="0"/>
              <a:t>or a crusading </a:t>
            </a:r>
            <a:r>
              <a:rPr lang="en-US" dirty="0"/>
              <a:t>abolitionist for freedom</a:t>
            </a:r>
            <a:r>
              <a:rPr lang="en-US" dirty="0" smtClean="0"/>
              <a:t>.</a:t>
            </a:r>
          </a:p>
          <a:p>
            <a:r>
              <a:rPr lang="en-US" dirty="0" smtClean="0"/>
              <a:t>Deception - To </a:t>
            </a:r>
            <a:r>
              <a:rPr lang="en-US" dirty="0"/>
              <a:t>lie to yourself and others either to deceive purposefully </a:t>
            </a:r>
            <a:r>
              <a:rPr lang="en-US" dirty="0" smtClean="0"/>
              <a:t>or because </a:t>
            </a:r>
            <a:r>
              <a:rPr lang="en-US" dirty="0"/>
              <a:t>you are deluded into thinking that something is </a:t>
            </a:r>
            <a:r>
              <a:rPr lang="en-US" dirty="0" smtClean="0"/>
              <a:t>right when </a:t>
            </a:r>
            <a:r>
              <a:rPr lang="en-US" dirty="0"/>
              <a:t>it is wrong and </a:t>
            </a:r>
            <a:r>
              <a:rPr lang="en-US" dirty="0" smtClean="0"/>
              <a:t>unjust.</a:t>
            </a:r>
          </a:p>
          <a:p>
            <a:r>
              <a:rPr lang="en-US" dirty="0"/>
              <a:t>Did Brown practice self-deception</a:t>
            </a:r>
            <a:r>
              <a:rPr lang="en-US" dirty="0" smtClean="0"/>
              <a:t>?</a:t>
            </a:r>
          </a:p>
          <a:p>
            <a:r>
              <a:rPr lang="en-US" dirty="0" smtClean="0"/>
              <a:t>To answer this question, we will review the practice of slavery in America juxtaposed against the ideal of America’s founding documents and principles.</a:t>
            </a:r>
          </a:p>
          <a:p>
            <a:endParaRPr lang="en-US" dirty="0"/>
          </a:p>
        </p:txBody>
      </p:sp>
      <p:pic>
        <p:nvPicPr>
          <p:cNvPr id="4" name="Picture 3"/>
          <p:cNvPicPr>
            <a:picLocks noChangeAspect="1"/>
          </p:cNvPicPr>
          <p:nvPr/>
        </p:nvPicPr>
        <p:blipFill rotWithShape="1">
          <a:blip r:embed="rId2"/>
          <a:srcRect l="4775" r="13383"/>
          <a:stretch/>
        </p:blipFill>
        <p:spPr>
          <a:xfrm>
            <a:off x="159024" y="1431235"/>
            <a:ext cx="3829879" cy="4568727"/>
          </a:xfrm>
          <a:prstGeom prst="rect">
            <a:avLst/>
          </a:prstGeom>
        </p:spPr>
      </p:pic>
    </p:spTree>
    <p:extLst>
      <p:ext uri="{BB962C8B-B14F-4D97-AF65-F5344CB8AC3E}">
        <p14:creationId xmlns:p14="http://schemas.microsoft.com/office/powerpoint/2010/main" val="409563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0502" y="258876"/>
            <a:ext cx="3375992" cy="2087562"/>
          </a:xfrm>
        </p:spPr>
        <p:txBody>
          <a:bodyPr>
            <a:normAutofit/>
          </a:bodyPr>
          <a:lstStyle/>
          <a:p>
            <a:r>
              <a:rPr lang="en-US" sz="5400" b="1" dirty="0" smtClean="0"/>
              <a:t>Conclusion</a:t>
            </a:r>
            <a:endParaRPr lang="en-US" sz="5400" b="1" dirty="0"/>
          </a:p>
        </p:txBody>
      </p:sp>
      <p:sp>
        <p:nvSpPr>
          <p:cNvPr id="3" name="Content Placeholder 2"/>
          <p:cNvSpPr>
            <a:spLocks noGrp="1"/>
          </p:cNvSpPr>
          <p:nvPr>
            <p:ph idx="1"/>
          </p:nvPr>
        </p:nvSpPr>
        <p:spPr>
          <a:xfrm>
            <a:off x="132522" y="2849216"/>
            <a:ext cx="11913704" cy="3882887"/>
          </a:xfrm>
        </p:spPr>
        <p:txBody>
          <a:bodyPr>
            <a:normAutofit/>
          </a:bodyPr>
          <a:lstStyle/>
          <a:p>
            <a:r>
              <a:rPr lang="en-US" sz="3200" dirty="0"/>
              <a:t>T</a:t>
            </a:r>
            <a:r>
              <a:rPr lang="en-US" sz="3200" dirty="0" smtClean="0"/>
              <a:t>he </a:t>
            </a:r>
            <a:r>
              <a:rPr lang="en-US" sz="3200" dirty="0"/>
              <a:t>enduring power of antigovernment rhetoric in the </a:t>
            </a:r>
            <a:r>
              <a:rPr lang="en-US" sz="3200" dirty="0" smtClean="0"/>
              <a:t>U.S. stems </a:t>
            </a:r>
            <a:r>
              <a:rPr lang="en-US" sz="3200" dirty="0"/>
              <a:t>from the nation’s history of slavery rather than its history of liberty</a:t>
            </a:r>
            <a:r>
              <a:rPr lang="en-US" sz="3200" dirty="0" smtClean="0"/>
              <a:t>.</a:t>
            </a:r>
          </a:p>
          <a:p>
            <a:r>
              <a:rPr lang="en-US" sz="3200" dirty="0" smtClean="0"/>
              <a:t>The Constitution, like the Articles of Confederation before it, preserved and protected slavery and therefore the economic and political power of slave states.</a:t>
            </a:r>
          </a:p>
          <a:p>
            <a:r>
              <a:rPr lang="en-US" sz="3200" dirty="0" smtClean="0"/>
              <a:t>John Brown’s actions were controversial in his time and remain </a:t>
            </a:r>
            <a:r>
              <a:rPr lang="en-US" sz="3200" dirty="0"/>
              <a:t>so today. </a:t>
            </a:r>
            <a:r>
              <a:rPr lang="en-US" sz="3200" dirty="0" smtClean="0"/>
              <a:t>Was he a </a:t>
            </a:r>
            <a:r>
              <a:rPr lang="en-US" sz="3200" dirty="0"/>
              <a:t>heroic martyr and </a:t>
            </a:r>
            <a:r>
              <a:rPr lang="en-US" sz="3200" dirty="0" smtClean="0"/>
              <a:t>visionary or a self-deluded madman </a:t>
            </a:r>
            <a:r>
              <a:rPr lang="en-US" sz="3200" dirty="0"/>
              <a:t>and </a:t>
            </a:r>
            <a:r>
              <a:rPr lang="en-US" sz="3200" dirty="0" smtClean="0"/>
              <a:t>terrorist?</a:t>
            </a:r>
            <a:endParaRPr lang="en-US" sz="3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17" y="258876"/>
            <a:ext cx="3808990" cy="259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8388626" y="131486"/>
            <a:ext cx="2242931" cy="2688968"/>
          </a:xfrm>
          <a:prstGeom prst="rect">
            <a:avLst/>
          </a:prstGeom>
        </p:spPr>
      </p:pic>
    </p:spTree>
    <p:extLst>
      <p:ext uri="{BB962C8B-B14F-4D97-AF65-F5344CB8AC3E}">
        <p14:creationId xmlns:p14="http://schemas.microsoft.com/office/powerpoint/2010/main" val="265090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399"/>
            <a:ext cx="8229600" cy="1013791"/>
          </a:xfrm>
        </p:spPr>
        <p:txBody>
          <a:bodyPr>
            <a:normAutofit/>
          </a:bodyPr>
          <a:lstStyle/>
          <a:p>
            <a:pPr algn="ctr"/>
            <a:r>
              <a:rPr lang="en-US" sz="5400" b="1" dirty="0" smtClean="0"/>
              <a:t>Further Reading</a:t>
            </a:r>
            <a:endParaRPr lang="en-US" sz="5400" b="1" dirty="0"/>
          </a:p>
        </p:txBody>
      </p:sp>
      <p:sp>
        <p:nvSpPr>
          <p:cNvPr id="3" name="Content Placeholder 2"/>
          <p:cNvSpPr>
            <a:spLocks noGrp="1"/>
          </p:cNvSpPr>
          <p:nvPr>
            <p:ph idx="1"/>
          </p:nvPr>
        </p:nvSpPr>
        <p:spPr>
          <a:xfrm>
            <a:off x="145774" y="1285461"/>
            <a:ext cx="11754678" cy="5343940"/>
          </a:xfrm>
        </p:spPr>
        <p:txBody>
          <a:bodyPr>
            <a:normAutofit lnSpcReduction="10000"/>
          </a:bodyPr>
          <a:lstStyle/>
          <a:p>
            <a:r>
              <a:rPr lang="en-US" dirty="0"/>
              <a:t>Amar, Akhil, </a:t>
            </a:r>
            <a:r>
              <a:rPr lang="en-US" i="1" dirty="0"/>
              <a:t>America’s Constitution: A Biography </a:t>
            </a:r>
            <a:r>
              <a:rPr lang="en-US" dirty="0"/>
              <a:t>(Random House, 2005).</a:t>
            </a:r>
          </a:p>
          <a:p>
            <a:r>
              <a:rPr lang="en-US" dirty="0"/>
              <a:t>Einhorn, Robin L., </a:t>
            </a:r>
            <a:r>
              <a:rPr lang="en-US" i="1" dirty="0"/>
              <a:t>American Taxation, American Slavery </a:t>
            </a:r>
            <a:r>
              <a:rPr lang="en-US" dirty="0"/>
              <a:t>(University of Chicago Press, 2008).</a:t>
            </a:r>
          </a:p>
          <a:p>
            <a:r>
              <a:rPr lang="en-US" dirty="0"/>
              <a:t>Finkelman, Paul, </a:t>
            </a:r>
            <a:r>
              <a:rPr lang="en-US" i="1" dirty="0"/>
              <a:t>Slavery and the Founders: Race and Liberty in the Age of Jefferson </a:t>
            </a:r>
            <a:r>
              <a:rPr lang="en-US" dirty="0"/>
              <a:t>(M.E. Sharpe, 1996).</a:t>
            </a:r>
          </a:p>
          <a:p>
            <a:r>
              <a:rPr lang="en-US" dirty="0"/>
              <a:t>Graber, Mark, </a:t>
            </a:r>
            <a:r>
              <a:rPr lang="en-US" i="1" dirty="0"/>
              <a:t>Dred Scott and the Problem of Constitutional Evil </a:t>
            </a:r>
            <a:r>
              <a:rPr lang="en-US" dirty="0"/>
              <a:t>(Cambridge University Press, 2008)</a:t>
            </a:r>
          </a:p>
          <a:p>
            <a:r>
              <a:rPr lang="en-US" dirty="0"/>
              <a:t>Richards, Leonard, L., </a:t>
            </a:r>
            <a:r>
              <a:rPr lang="en-US" i="1" dirty="0"/>
              <a:t>The Slave Power: The Free North and Southern Domination, 1780-1860</a:t>
            </a:r>
            <a:r>
              <a:rPr lang="en-US" dirty="0"/>
              <a:t> (Louisiana State University Press, 2000). </a:t>
            </a:r>
          </a:p>
          <a:p>
            <a:r>
              <a:rPr lang="en-US" dirty="0"/>
              <a:t>Van Cleve, George William, </a:t>
            </a:r>
            <a:r>
              <a:rPr lang="en-US" i="1" dirty="0"/>
              <a:t>A Slaveholders’ Union:</a:t>
            </a:r>
            <a:r>
              <a:rPr lang="en-US" b="1" i="1" dirty="0"/>
              <a:t> </a:t>
            </a:r>
            <a:r>
              <a:rPr lang="en-US" i="1" dirty="0"/>
              <a:t>Slavery, Politics, and the Constitution in the Early American Republic </a:t>
            </a:r>
            <a:r>
              <a:rPr lang="en-US" dirty="0"/>
              <a:t>(University of Chicago Press, 2010).</a:t>
            </a:r>
          </a:p>
          <a:p>
            <a:r>
              <a:rPr lang="en-US" dirty="0"/>
              <a:t>Waldstreicher, David, </a:t>
            </a:r>
            <a:r>
              <a:rPr lang="en-US" i="1" dirty="0"/>
              <a:t>Slavery’s Constitution: From Revolution to Ratification</a:t>
            </a:r>
            <a:r>
              <a:rPr lang="en-US" dirty="0"/>
              <a:t> (Hill and Wang, 2009).</a:t>
            </a:r>
          </a:p>
          <a:p>
            <a:endParaRPr lang="en-US" dirty="0"/>
          </a:p>
        </p:txBody>
      </p:sp>
    </p:spTree>
    <p:extLst>
      <p:ext uri="{BB962C8B-B14F-4D97-AF65-F5344CB8AC3E}">
        <p14:creationId xmlns:p14="http://schemas.microsoft.com/office/powerpoint/2010/main" val="11902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8" y="152400"/>
            <a:ext cx="7712766" cy="974034"/>
          </a:xfrm>
        </p:spPr>
        <p:txBody>
          <a:bodyPr>
            <a:noAutofit/>
          </a:bodyPr>
          <a:lstStyle/>
          <a:p>
            <a:pPr algn="ctr"/>
            <a:r>
              <a:rPr lang="en-US" sz="5400" b="1" dirty="0" smtClean="0"/>
              <a:t>Slavery and the Revolution</a:t>
            </a:r>
            <a:endParaRPr lang="en-US" sz="5400" b="1" dirty="0"/>
          </a:p>
        </p:txBody>
      </p:sp>
      <p:sp>
        <p:nvSpPr>
          <p:cNvPr id="3" name="Content Placeholder 2"/>
          <p:cNvSpPr>
            <a:spLocks noGrp="1"/>
          </p:cNvSpPr>
          <p:nvPr>
            <p:ph idx="1"/>
          </p:nvPr>
        </p:nvSpPr>
        <p:spPr>
          <a:xfrm>
            <a:off x="106017" y="1126434"/>
            <a:ext cx="7712766" cy="5579165"/>
          </a:xfrm>
        </p:spPr>
        <p:txBody>
          <a:bodyPr>
            <a:normAutofit lnSpcReduction="10000"/>
          </a:bodyPr>
          <a:lstStyle/>
          <a:p>
            <a:pPr>
              <a:lnSpc>
                <a:spcPct val="80000"/>
              </a:lnSpc>
            </a:pPr>
            <a:r>
              <a:rPr lang="en-US" dirty="0"/>
              <a:t>People of African ancestry have been considered an inferior race </a:t>
            </a:r>
            <a:r>
              <a:rPr lang="en-US" dirty="0" smtClean="0"/>
              <a:t>in America since </a:t>
            </a:r>
            <a:r>
              <a:rPr lang="en-US" dirty="0"/>
              <a:t>the first slaves were brought to Jamestown in 1619. They could be bought, sold, and used as personal property.</a:t>
            </a:r>
          </a:p>
          <a:p>
            <a:pPr>
              <a:lnSpc>
                <a:spcPct val="80000"/>
              </a:lnSpc>
            </a:pPr>
            <a:r>
              <a:rPr lang="en-US" dirty="0"/>
              <a:t>In 1772, a British court decision </a:t>
            </a:r>
            <a:r>
              <a:rPr lang="en-US" dirty="0" smtClean="0"/>
              <a:t>in </a:t>
            </a:r>
            <a:r>
              <a:rPr lang="en-US" b="1" i="1" dirty="0" smtClean="0"/>
              <a:t>Somerset v. Stewart</a:t>
            </a:r>
            <a:r>
              <a:rPr lang="en-US" dirty="0" smtClean="0"/>
              <a:t>, referred </a:t>
            </a:r>
            <a:r>
              <a:rPr lang="en-US" dirty="0"/>
              <a:t>to slavery as “odious” and called for the release of James Somerset, an American slave traveling in Britain with his American owner. </a:t>
            </a:r>
            <a:endParaRPr lang="en-US" dirty="0" smtClean="0"/>
          </a:p>
          <a:p>
            <a:pPr>
              <a:lnSpc>
                <a:spcPct val="80000"/>
              </a:lnSpc>
            </a:pPr>
            <a:r>
              <a:rPr lang="en-US" dirty="0" smtClean="0"/>
              <a:t>This </a:t>
            </a:r>
            <a:r>
              <a:rPr lang="en-US" dirty="0"/>
              <a:t>decision served as a catalyst among southern aristocrats to unite with the northern colonies to eventually call for </a:t>
            </a:r>
            <a:r>
              <a:rPr lang="en-US" dirty="0" smtClean="0"/>
              <a:t>independence. </a:t>
            </a:r>
          </a:p>
          <a:p>
            <a:pPr>
              <a:lnSpc>
                <a:spcPct val="80000"/>
              </a:lnSpc>
            </a:pPr>
            <a:r>
              <a:rPr lang="en-US" dirty="0" smtClean="0"/>
              <a:t>Southerners felt that a new confederation of states would have much less authority to abolish slavery than would the British government.</a:t>
            </a:r>
          </a:p>
          <a:p>
            <a:pPr>
              <a:lnSpc>
                <a:spcPct val="80000"/>
              </a:lnSpc>
            </a:pPr>
            <a:r>
              <a:rPr lang="en-US" dirty="0" smtClean="0"/>
              <a:t>The Revolution, in effect, strengthened slavery in America.</a:t>
            </a:r>
          </a:p>
          <a:p>
            <a:pPr>
              <a:lnSpc>
                <a:spcPct val="80000"/>
              </a:lnSpc>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783" y="669234"/>
            <a:ext cx="4232415" cy="568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559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523"/>
            <a:ext cx="10515600" cy="1007164"/>
          </a:xfrm>
        </p:spPr>
        <p:txBody>
          <a:bodyPr>
            <a:normAutofit/>
          </a:bodyPr>
          <a:lstStyle/>
          <a:p>
            <a:pPr algn="ctr"/>
            <a:r>
              <a:rPr lang="en-US" sz="5400" b="1" dirty="0" smtClean="0"/>
              <a:t>The Right of Rebellion</a:t>
            </a:r>
            <a:endParaRPr lang="en-US" sz="5400" b="1" dirty="0"/>
          </a:p>
        </p:txBody>
      </p:sp>
      <p:sp>
        <p:nvSpPr>
          <p:cNvPr id="3" name="Content Placeholder 2"/>
          <p:cNvSpPr>
            <a:spLocks noGrp="1"/>
          </p:cNvSpPr>
          <p:nvPr>
            <p:ph idx="1"/>
          </p:nvPr>
        </p:nvSpPr>
        <p:spPr>
          <a:xfrm>
            <a:off x="119270" y="1258958"/>
            <a:ext cx="11234530" cy="5473146"/>
          </a:xfrm>
        </p:spPr>
        <p:txBody>
          <a:bodyPr>
            <a:normAutofit fontScale="92500" lnSpcReduction="10000"/>
          </a:bodyPr>
          <a:lstStyle/>
          <a:p>
            <a:r>
              <a:rPr lang="en-US" dirty="0" smtClean="0"/>
              <a:t>Given that southerners were afraid that they might lose the institution of slavery under British rule, it is perhaps surprising that they supported the </a:t>
            </a:r>
            <a:r>
              <a:rPr lang="en-US" i="1" dirty="0" smtClean="0"/>
              <a:t>Declaration of Independence </a:t>
            </a:r>
            <a:r>
              <a:rPr lang="en-US" dirty="0" smtClean="0"/>
              <a:t>(1776) which would not only seem to be at odds with slavery but would also allow a justification for a slave rebellion.  </a:t>
            </a:r>
          </a:p>
          <a:p>
            <a:r>
              <a:rPr lang="en-US" dirty="0" smtClean="0"/>
              <a:t>The </a:t>
            </a:r>
            <a:r>
              <a:rPr lang="en-US" i="1" dirty="0" smtClean="0"/>
              <a:t>Declaration </a:t>
            </a:r>
            <a:r>
              <a:rPr lang="en-US" dirty="0" smtClean="0"/>
              <a:t>famously states the natural rights principles that “all men are created equal” and are entitled to “life, liberty, and the pursuit of happiness.” </a:t>
            </a:r>
          </a:p>
          <a:p>
            <a:r>
              <a:rPr lang="en-US" dirty="0" smtClean="0"/>
              <a:t>It goes on to explain the right of rebellion in the face of a government that denies these natural rights: “when a long train </a:t>
            </a:r>
            <a:r>
              <a:rPr lang="en-US" dirty="0"/>
              <a:t>of abuses and </a:t>
            </a:r>
            <a:r>
              <a:rPr lang="en-US" dirty="0" smtClean="0"/>
              <a:t>usurpations… evinces </a:t>
            </a:r>
            <a:r>
              <a:rPr lang="en-US" dirty="0"/>
              <a:t>a design to reduce </a:t>
            </a:r>
            <a:r>
              <a:rPr lang="en-US" dirty="0" smtClean="0"/>
              <a:t>[the people] </a:t>
            </a:r>
            <a:r>
              <a:rPr lang="en-US" dirty="0"/>
              <a:t>under </a:t>
            </a:r>
            <a:r>
              <a:rPr lang="en-US" dirty="0" smtClean="0"/>
              <a:t>absolute Despotism</a:t>
            </a:r>
            <a:r>
              <a:rPr lang="en-US" dirty="0"/>
              <a:t>, it is their right, it is their duty, to throw off </a:t>
            </a:r>
            <a:r>
              <a:rPr lang="en-US" dirty="0" smtClean="0"/>
              <a:t>such Government</a:t>
            </a:r>
            <a:r>
              <a:rPr lang="en-US" dirty="0"/>
              <a:t>, and to provide new Guards for their </a:t>
            </a:r>
            <a:r>
              <a:rPr lang="en-US" dirty="0" smtClean="0"/>
              <a:t>future security.”</a:t>
            </a:r>
          </a:p>
          <a:p>
            <a:r>
              <a:rPr lang="en-US" dirty="0" smtClean="0"/>
              <a:t>The American colonists believed in this principle and used it to justify armed, violent rebellion against their government. In short, they were terrorists—certainly from the British perspective.</a:t>
            </a:r>
          </a:p>
          <a:p>
            <a:r>
              <a:rPr lang="en-US" dirty="0" smtClean="0"/>
              <a:t>Could a slave rebellion be similarly justified?</a:t>
            </a:r>
          </a:p>
        </p:txBody>
      </p:sp>
    </p:spTree>
    <p:extLst>
      <p:ext uri="{BB962C8B-B14F-4D97-AF65-F5344CB8AC3E}">
        <p14:creationId xmlns:p14="http://schemas.microsoft.com/office/powerpoint/2010/main" val="1148977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29" y="152400"/>
            <a:ext cx="8295861" cy="1447800"/>
          </a:xfrm>
        </p:spPr>
        <p:txBody>
          <a:bodyPr>
            <a:noAutofit/>
          </a:bodyPr>
          <a:lstStyle/>
          <a:p>
            <a:r>
              <a:rPr lang="en-US" sz="4800" b="1" dirty="0" smtClean="0"/>
              <a:t>Northern Racism and Indifference</a:t>
            </a:r>
            <a:endParaRPr lang="en-US" sz="4800" b="1" dirty="0"/>
          </a:p>
        </p:txBody>
      </p:sp>
      <p:sp>
        <p:nvSpPr>
          <p:cNvPr id="3" name="Content Placeholder 2"/>
          <p:cNvSpPr>
            <a:spLocks noGrp="1"/>
          </p:cNvSpPr>
          <p:nvPr>
            <p:ph idx="1"/>
          </p:nvPr>
        </p:nvSpPr>
        <p:spPr>
          <a:xfrm>
            <a:off x="119269" y="1676400"/>
            <a:ext cx="11873947" cy="5029200"/>
          </a:xfrm>
        </p:spPr>
        <p:txBody>
          <a:bodyPr>
            <a:normAutofit fontScale="85000" lnSpcReduction="20000"/>
          </a:bodyPr>
          <a:lstStyle/>
          <a:p>
            <a:r>
              <a:rPr lang="en-US" dirty="0" smtClean="0"/>
              <a:t>Northern </a:t>
            </a:r>
            <a:r>
              <a:rPr lang="en-US" dirty="0"/>
              <a:t>racism and indifference were as important to </a:t>
            </a:r>
            <a:r>
              <a:rPr lang="en-US" dirty="0" smtClean="0"/>
              <a:t>slavery’s protection as was southern </a:t>
            </a:r>
            <a:r>
              <a:rPr lang="en-US" dirty="0"/>
              <a:t>power</a:t>
            </a:r>
            <a:r>
              <a:rPr lang="en-US" dirty="0" smtClean="0"/>
              <a:t>.</a:t>
            </a:r>
          </a:p>
          <a:p>
            <a:r>
              <a:rPr lang="en-US" dirty="0" smtClean="0"/>
              <a:t>While the Articles of Confederation did not mention “slavery” it did deny fugitives equal protection of the law and provided for criminal extradition among the states.</a:t>
            </a:r>
          </a:p>
          <a:p>
            <a:r>
              <a:rPr lang="en-US" dirty="0" smtClean="0"/>
              <a:t>When northern states abolished slavery within their own borders they did so largely to rid their states of blacks rather than because of a moral position on slavery.</a:t>
            </a:r>
          </a:p>
          <a:p>
            <a:r>
              <a:rPr lang="en-US" dirty="0" smtClean="0"/>
              <a:t>Northern </a:t>
            </a:r>
            <a:r>
              <a:rPr lang="en-US" dirty="0"/>
              <a:t>states made major concessions to slaveholders within and outside their </a:t>
            </a:r>
            <a:r>
              <a:rPr lang="en-US" dirty="0" smtClean="0"/>
              <a:t>jurisdictions: </a:t>
            </a:r>
          </a:p>
          <a:p>
            <a:pPr lvl="1"/>
            <a:r>
              <a:rPr lang="en-US" sz="3200" dirty="0"/>
              <a:t>they compensated slaveholders through gradual emancipation schemes; </a:t>
            </a:r>
          </a:p>
          <a:p>
            <a:pPr lvl="1"/>
            <a:r>
              <a:rPr lang="en-US" sz="3200" dirty="0"/>
              <a:t>they created loopholes that allowed masters to sell slave property southwards rather than emancipate; </a:t>
            </a:r>
          </a:p>
          <a:p>
            <a:pPr lvl="1"/>
            <a:r>
              <a:rPr lang="en-US" sz="3200" dirty="0"/>
              <a:t>they were slow to protect free blacks from kidnapping; </a:t>
            </a:r>
          </a:p>
          <a:p>
            <a:pPr lvl="1"/>
            <a:r>
              <a:rPr lang="en-US" sz="3200" dirty="0"/>
              <a:t>and they were eager to protect southern slaveholder property rights, making allowances for recapturing fugitive slaves and for slaveholders to “sojourn” with their slave property for extended periods of time in the northern states.</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8025"/>
          <a:stretch/>
        </p:blipFill>
        <p:spPr bwMode="auto">
          <a:xfrm>
            <a:off x="8991600" y="141111"/>
            <a:ext cx="2438400" cy="153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630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8" y="274638"/>
            <a:ext cx="6506818" cy="2468561"/>
          </a:xfrm>
        </p:spPr>
        <p:txBody>
          <a:bodyPr>
            <a:normAutofit/>
          </a:bodyPr>
          <a:lstStyle/>
          <a:p>
            <a:pPr algn="ctr"/>
            <a:r>
              <a:rPr lang="en-US" sz="4800" b="1" dirty="0" smtClean="0"/>
              <a:t>Political Security for Southern States under the U.S. Constitution</a:t>
            </a:r>
            <a:endParaRPr lang="en-US" sz="4800" b="1" dirty="0"/>
          </a:p>
        </p:txBody>
      </p:sp>
      <p:sp>
        <p:nvSpPr>
          <p:cNvPr id="3" name="Content Placeholder 2"/>
          <p:cNvSpPr>
            <a:spLocks noGrp="1"/>
          </p:cNvSpPr>
          <p:nvPr>
            <p:ph idx="1"/>
          </p:nvPr>
        </p:nvSpPr>
        <p:spPr>
          <a:xfrm>
            <a:off x="159026" y="2971800"/>
            <a:ext cx="11860696" cy="3733800"/>
          </a:xfrm>
        </p:spPr>
        <p:txBody>
          <a:bodyPr>
            <a:normAutofit lnSpcReduction="10000"/>
          </a:bodyPr>
          <a:lstStyle/>
          <a:p>
            <a:pPr>
              <a:lnSpc>
                <a:spcPct val="80000"/>
              </a:lnSpc>
            </a:pPr>
            <a:r>
              <a:rPr lang="en-US" dirty="0"/>
              <a:t>Although some states extended various civil and political rights to emancipated slaves and their descendants, the U.S. Constitution did not recognize black Americans as full citizens.</a:t>
            </a:r>
          </a:p>
          <a:p>
            <a:pPr>
              <a:lnSpc>
                <a:spcPct val="80000"/>
              </a:lnSpc>
            </a:pPr>
            <a:r>
              <a:rPr lang="en-US" dirty="0"/>
              <a:t>Because representation in the House and voting power for the presidency was based on population, southern states sought to ensure their political security by maximizing their numbers. </a:t>
            </a:r>
            <a:endParaRPr lang="en-US" dirty="0" smtClean="0"/>
          </a:p>
          <a:p>
            <a:pPr>
              <a:lnSpc>
                <a:spcPct val="80000"/>
              </a:lnSpc>
            </a:pPr>
            <a:r>
              <a:rPr lang="en-US" dirty="0" smtClean="0"/>
              <a:t>Thus</a:t>
            </a:r>
            <a:r>
              <a:rPr lang="en-US" dirty="0"/>
              <a:t>, </a:t>
            </a:r>
            <a:r>
              <a:rPr lang="en-US" dirty="0" smtClean="0"/>
              <a:t>various </a:t>
            </a:r>
            <a:r>
              <a:rPr lang="en-US" dirty="0"/>
              <a:t>slave clauses </a:t>
            </a:r>
            <a:r>
              <a:rPr lang="en-US" dirty="0" smtClean="0"/>
              <a:t>were inserted into the new Constitution. And although the Constitution never mentions the word “slave,” it is not the vague, ambiguous, compromise document that some historians have painted it to be. The slave clauses were precise in their effect and understood by all involved.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174" y="117157"/>
            <a:ext cx="4182305" cy="2747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45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374" y="152400"/>
            <a:ext cx="7354956" cy="854764"/>
          </a:xfrm>
        </p:spPr>
        <p:txBody>
          <a:bodyPr>
            <a:noAutofit/>
          </a:bodyPr>
          <a:lstStyle/>
          <a:p>
            <a:pPr algn="ctr"/>
            <a:r>
              <a:rPr lang="en-US" sz="5400" b="1" dirty="0" smtClean="0"/>
              <a:t>Three-Fifths Clause</a:t>
            </a:r>
            <a:endParaRPr lang="en-US" sz="5400" b="1" dirty="0"/>
          </a:p>
        </p:txBody>
      </p:sp>
      <p:sp>
        <p:nvSpPr>
          <p:cNvPr id="3" name="Content Placeholder 2"/>
          <p:cNvSpPr>
            <a:spLocks noGrp="1"/>
          </p:cNvSpPr>
          <p:nvPr>
            <p:ph idx="1"/>
          </p:nvPr>
        </p:nvSpPr>
        <p:spPr>
          <a:xfrm>
            <a:off x="106017" y="1007164"/>
            <a:ext cx="8693426" cy="5711687"/>
          </a:xfrm>
        </p:spPr>
        <p:txBody>
          <a:bodyPr/>
          <a:lstStyle/>
          <a:p>
            <a:pPr marL="342900" lvl="1" indent="-342900"/>
            <a:r>
              <a:rPr lang="en-US" sz="2800" dirty="0"/>
              <a:t>Article I, § 2: “Representatives and direct taxes shall be apportioned among the several states which may be included within this union, according to their respective numbers, which shall be determined by adding to the whole number of free persons, including those bound to service for a term of years, and excluding Indians not taxed, </a:t>
            </a:r>
            <a:r>
              <a:rPr lang="en-US" sz="2800" b="1" dirty="0"/>
              <a:t>three fifths of all other Persons</a:t>
            </a:r>
            <a:r>
              <a:rPr lang="en-US" sz="2800" dirty="0"/>
              <a:t>.”</a:t>
            </a:r>
          </a:p>
          <a:p>
            <a:pPr marL="342900" lvl="1" indent="-342900"/>
            <a:r>
              <a:rPr lang="en-US" sz="2800" dirty="0"/>
              <a:t>This Clause, regulating congressional apportionment, gave states perverse incentives to maintain and even expand slavery.</a:t>
            </a:r>
          </a:p>
          <a:p>
            <a:pPr marL="342900" lvl="1" indent="-342900"/>
            <a:r>
              <a:rPr lang="en-US" sz="2800" dirty="0"/>
              <a:t>If a state freed its slaves and the freedmen then moved away, the state might actually lose House seats.</a:t>
            </a:r>
          </a:p>
          <a:p>
            <a:pPr marL="342900" lvl="1" indent="-342900"/>
            <a:r>
              <a:rPr lang="en-US" sz="2800" dirty="0"/>
              <a:t>Conversely, if it imported or bred more slaves, it could increase its congressional clout.</a:t>
            </a:r>
          </a:p>
          <a:p>
            <a:pPr marL="342900" lvl="1" indent="-342900"/>
            <a:endParaRPr lang="en-US" sz="2000" dirty="0"/>
          </a:p>
          <a:p>
            <a:endParaRPr lang="en-US"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68" t="3325" r="2883" b="4986"/>
          <a:stretch/>
        </p:blipFill>
        <p:spPr bwMode="auto">
          <a:xfrm>
            <a:off x="8945218" y="152400"/>
            <a:ext cx="3127513" cy="3472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3"/>
          <a:srcRect l="5765" t="9733" r="4290" b="7884"/>
          <a:stretch/>
        </p:blipFill>
        <p:spPr>
          <a:xfrm>
            <a:off x="8945218" y="3703436"/>
            <a:ext cx="3104982" cy="3015415"/>
          </a:xfrm>
          <a:prstGeom prst="rect">
            <a:avLst/>
          </a:prstGeom>
        </p:spPr>
      </p:pic>
    </p:spTree>
    <p:extLst>
      <p:ext uri="{BB962C8B-B14F-4D97-AF65-F5344CB8AC3E}">
        <p14:creationId xmlns:p14="http://schemas.microsoft.com/office/powerpoint/2010/main" val="2162375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8" y="225287"/>
            <a:ext cx="9378148" cy="1417983"/>
          </a:xfrm>
        </p:spPr>
        <p:txBody>
          <a:bodyPr>
            <a:noAutofit/>
          </a:bodyPr>
          <a:lstStyle/>
          <a:p>
            <a:pPr algn="ctr"/>
            <a:r>
              <a:rPr lang="en-US" sz="5200" b="1" dirty="0" smtClean="0"/>
              <a:t>Habeas Corpus: Imprisoning Rebels</a:t>
            </a:r>
            <a:endParaRPr lang="en-US" sz="5200" b="1" dirty="0"/>
          </a:p>
        </p:txBody>
      </p:sp>
      <p:sp>
        <p:nvSpPr>
          <p:cNvPr id="3" name="Content Placeholder 2"/>
          <p:cNvSpPr>
            <a:spLocks noGrp="1"/>
          </p:cNvSpPr>
          <p:nvPr>
            <p:ph idx="1"/>
          </p:nvPr>
        </p:nvSpPr>
        <p:spPr>
          <a:xfrm>
            <a:off x="106017" y="1815548"/>
            <a:ext cx="11966713" cy="4943060"/>
          </a:xfrm>
        </p:spPr>
        <p:txBody>
          <a:bodyPr>
            <a:normAutofit fontScale="70000" lnSpcReduction="20000"/>
          </a:bodyPr>
          <a:lstStyle/>
          <a:p>
            <a:r>
              <a:rPr lang="en-US" sz="3000" dirty="0" smtClean="0"/>
              <a:t>Article </a:t>
            </a:r>
            <a:r>
              <a:rPr lang="en-US" sz="3000" dirty="0"/>
              <a:t>1, Sec. 9:  “The Privilege of the Writ of </a:t>
            </a:r>
            <a:r>
              <a:rPr lang="en-US" sz="3000" b="1" dirty="0"/>
              <a:t>Habeas Corpus </a:t>
            </a:r>
            <a:r>
              <a:rPr lang="en-US" sz="3000" dirty="0"/>
              <a:t>shall not be </a:t>
            </a:r>
            <a:r>
              <a:rPr lang="en-US" sz="3000" dirty="0" smtClean="0"/>
              <a:t>suspended</a:t>
            </a:r>
            <a:r>
              <a:rPr lang="en-US" sz="3000" dirty="0"/>
              <a:t>, unless when in Cases of </a:t>
            </a:r>
            <a:r>
              <a:rPr lang="en-US" sz="3000" b="1" dirty="0"/>
              <a:t>Rebellion</a:t>
            </a:r>
            <a:r>
              <a:rPr lang="en-US" sz="3000" dirty="0"/>
              <a:t> or Invasion the public Safety may require it</a:t>
            </a:r>
            <a:r>
              <a:rPr lang="en-US" sz="3000" dirty="0" smtClean="0"/>
              <a:t>.”</a:t>
            </a:r>
          </a:p>
          <a:p>
            <a:r>
              <a:rPr lang="en-US" sz="3000" dirty="0" smtClean="0"/>
              <a:t>Habeas Corpus is a right that allows individuals held by the government to petition a judge for release. Yet this provision can be suspended in cases of “Rebellion.” What kind of “Rebellion” do you think the framers were fearful of? A slave rebellion where free blacks and sympathetic whites would attempt to overthrow the government.</a:t>
            </a:r>
          </a:p>
          <a:p>
            <a:r>
              <a:rPr lang="en-US" dirty="0" smtClean="0"/>
              <a:t>While there were countless small slave rebellions, there were two major uprisings during the colonial period:</a:t>
            </a:r>
          </a:p>
          <a:p>
            <a:pPr marL="514350" indent="-514350">
              <a:buFont typeface="+mj-lt"/>
              <a:buAutoNum type="arabicPeriod"/>
            </a:pPr>
            <a:r>
              <a:rPr lang="en-US" b="1" dirty="0"/>
              <a:t>Stono </a:t>
            </a:r>
            <a:r>
              <a:rPr lang="en-US" b="1" dirty="0" smtClean="0"/>
              <a:t>Rebellion (1739)</a:t>
            </a:r>
            <a:r>
              <a:rPr lang="en-US" dirty="0"/>
              <a:t> </a:t>
            </a:r>
            <a:r>
              <a:rPr lang="en-US" dirty="0" smtClean="0"/>
              <a:t>- The largest </a:t>
            </a:r>
            <a:r>
              <a:rPr lang="en-US" dirty="0"/>
              <a:t>slave revolt ever staged in the 13 </a:t>
            </a:r>
            <a:r>
              <a:rPr lang="en-US" dirty="0" smtClean="0"/>
              <a:t>colonies</a:t>
            </a:r>
            <a:r>
              <a:rPr lang="en-US" dirty="0"/>
              <a:t> </a:t>
            </a:r>
            <a:r>
              <a:rPr lang="en-US" dirty="0" smtClean="0"/>
              <a:t>where over 100 slaves in South </a:t>
            </a:r>
            <a:r>
              <a:rPr lang="en-US" dirty="0"/>
              <a:t>Carolina </a:t>
            </a:r>
            <a:r>
              <a:rPr lang="en-US" dirty="0" smtClean="0"/>
              <a:t>raided </a:t>
            </a:r>
            <a:r>
              <a:rPr lang="en-US" dirty="0"/>
              <a:t>a warehouse-like store, </a:t>
            </a:r>
            <a:r>
              <a:rPr lang="en-US" dirty="0" smtClean="0"/>
              <a:t>Hutchenson’s</a:t>
            </a:r>
            <a:r>
              <a:rPr lang="en-US" dirty="0"/>
              <a:t>, executing the white owners and placing their </a:t>
            </a:r>
            <a:r>
              <a:rPr lang="en-US" dirty="0" smtClean="0"/>
              <a:t>victims’ </a:t>
            </a:r>
            <a:r>
              <a:rPr lang="en-US" dirty="0"/>
              <a:t>heads on the </a:t>
            </a:r>
            <a:r>
              <a:rPr lang="en-US" dirty="0" smtClean="0"/>
              <a:t>store’s </a:t>
            </a:r>
            <a:r>
              <a:rPr lang="en-US" dirty="0"/>
              <a:t>front steps for all to see. They moved on to other houses in the area, killing the occupants and burning the structures, marching through the colony toward St. Augustine, Fla., where under Spanish law, they would be free</a:t>
            </a:r>
            <a:r>
              <a:rPr lang="en-US" dirty="0" smtClean="0"/>
              <a:t>. Most of them were ultimately stopped and killed. The next year another rebellion occurred in the same area and 50 slaves were executed.</a:t>
            </a:r>
          </a:p>
          <a:p>
            <a:pPr marL="514350" indent="-514350">
              <a:buFont typeface="+mj-lt"/>
              <a:buAutoNum type="arabicPeriod"/>
            </a:pPr>
            <a:r>
              <a:rPr lang="en-US" b="1" dirty="0"/>
              <a:t>The New York City Conspiracy (</a:t>
            </a:r>
            <a:r>
              <a:rPr lang="en-US" b="1" dirty="0" smtClean="0"/>
              <a:t>1741) </a:t>
            </a:r>
            <a:r>
              <a:rPr lang="en-US" dirty="0" smtClean="0"/>
              <a:t>– New York was a northern city that was always cruel to slaves, free blacks, and their white supporters. At the time, 7,000 whites lives alongside nearly 2,000 blacks. In </a:t>
            </a:r>
            <a:r>
              <a:rPr lang="en-US" dirty="0"/>
              <a:t>early 1741, Fort George in New York burned to the ground. Fires erupted elsewhere in the city — four in one day — and in New Jersey and on Long Island. </a:t>
            </a:r>
            <a:r>
              <a:rPr lang="en-US" dirty="0" smtClean="0"/>
              <a:t>A number of whites said they heard slaves bragging about starting the fires and planning worse. Whites concluded a slave rebellion was coming</a:t>
            </a:r>
            <a:r>
              <a:rPr lang="en-US" dirty="0"/>
              <a:t>. </a:t>
            </a:r>
            <a:r>
              <a:rPr lang="en-US" dirty="0" smtClean="0"/>
              <a:t>17 black men were hanged, 13 were burned at the stake, two </a:t>
            </a:r>
            <a:r>
              <a:rPr lang="en-US" dirty="0"/>
              <a:t>white men and two white women were </a:t>
            </a:r>
            <a:r>
              <a:rPr lang="en-US" dirty="0" smtClean="0"/>
              <a:t>executed, and 70 blacks were </a:t>
            </a:r>
            <a:r>
              <a:rPr lang="en-US" dirty="0"/>
              <a:t>exiled to far-flung places like Newfoundland, </a:t>
            </a:r>
            <a:r>
              <a:rPr lang="en-US" dirty="0" smtClean="0"/>
              <a:t>Madeira (off the coast of Portugal, Haiti, and </a:t>
            </a:r>
            <a:r>
              <a:rPr lang="en-US" dirty="0"/>
              <a:t>Curaçao</a:t>
            </a:r>
            <a:r>
              <a:rPr lang="en-US" dirty="0" smtClean="0"/>
              <a:t>.</a:t>
            </a:r>
          </a:p>
          <a:p>
            <a:pPr marL="514350" indent="-514350">
              <a:buFont typeface="+mj-lt"/>
              <a:buAutoNum type="arabicPeriod"/>
            </a:pPr>
            <a:endParaRPr lang="en-US" dirty="0"/>
          </a:p>
          <a:p>
            <a:endParaRPr lang="en-US" dirty="0"/>
          </a:p>
        </p:txBody>
      </p:sp>
      <p:pic>
        <p:nvPicPr>
          <p:cNvPr id="4" name="Picture 3"/>
          <p:cNvPicPr>
            <a:picLocks noChangeAspect="1"/>
          </p:cNvPicPr>
          <p:nvPr/>
        </p:nvPicPr>
        <p:blipFill rotWithShape="1">
          <a:blip r:embed="rId2"/>
          <a:srcRect l="4133" t="1903" r="3942" b="11204"/>
          <a:stretch/>
        </p:blipFill>
        <p:spPr>
          <a:xfrm>
            <a:off x="9484166" y="111942"/>
            <a:ext cx="2403034" cy="1703606"/>
          </a:xfrm>
          <a:prstGeom prst="rect">
            <a:avLst/>
          </a:prstGeom>
        </p:spPr>
      </p:pic>
    </p:spTree>
    <p:extLst>
      <p:ext uri="{BB962C8B-B14F-4D97-AF65-F5344CB8AC3E}">
        <p14:creationId xmlns:p14="http://schemas.microsoft.com/office/powerpoint/2010/main" val="2082786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1" y="152400"/>
            <a:ext cx="3525080" cy="1557130"/>
          </a:xfrm>
        </p:spPr>
        <p:txBody>
          <a:bodyPr>
            <a:normAutofit fontScale="90000"/>
          </a:bodyPr>
          <a:lstStyle/>
          <a:p>
            <a:pPr algn="ctr"/>
            <a:r>
              <a:rPr lang="en-US" sz="5400" b="1" dirty="0" smtClean="0"/>
              <a:t>Slave Trade Clause</a:t>
            </a:r>
            <a:endParaRPr lang="en-US" sz="5400" b="1" dirty="0"/>
          </a:p>
        </p:txBody>
      </p:sp>
      <p:sp>
        <p:nvSpPr>
          <p:cNvPr id="3" name="Content Placeholder 2"/>
          <p:cNvSpPr>
            <a:spLocks noGrp="1"/>
          </p:cNvSpPr>
          <p:nvPr>
            <p:ph idx="1"/>
          </p:nvPr>
        </p:nvSpPr>
        <p:spPr>
          <a:xfrm>
            <a:off x="3816627" y="152400"/>
            <a:ext cx="8242852" cy="6553200"/>
          </a:xfrm>
        </p:spPr>
        <p:txBody>
          <a:bodyPr>
            <a:noAutofit/>
          </a:bodyPr>
          <a:lstStyle/>
          <a:p>
            <a:pPr marL="342900" lvl="1" indent="-342900"/>
            <a:r>
              <a:rPr lang="en-US" dirty="0"/>
              <a:t>Article I, § 9: “The migration or </a:t>
            </a:r>
            <a:r>
              <a:rPr lang="en-US" b="1" dirty="0"/>
              <a:t>importation of such persons</a:t>
            </a:r>
            <a:r>
              <a:rPr lang="en-US" dirty="0"/>
              <a:t> as any of the states now existing shall think proper to admit, shall not be prohibited by the Congress prior to the year 1808, but a tax or duty may be imposed on such importation, not exceeding ten dollars for each person.”</a:t>
            </a:r>
          </a:p>
          <a:p>
            <a:r>
              <a:rPr lang="en-US" sz="2400" dirty="0"/>
              <a:t>The slave trade clause temporarily barred Congress from using its otherwise plenary power over immigration and international trade to end the importation of African and Caribbean slaves.</a:t>
            </a:r>
          </a:p>
          <a:p>
            <a:r>
              <a:rPr lang="en-US" sz="2400" dirty="0"/>
              <a:t>Not until 1808 would Congress be permitted to stop the inflow of slave ships.</a:t>
            </a:r>
          </a:p>
          <a:p>
            <a:r>
              <a:rPr lang="en-US" sz="2400" dirty="0"/>
              <a:t>Even then, Congress would be under no obligation to act. Yet it did. On January 1, 1808, the first day it was permitted to do so, Congress approved legislation prohibiting the importation of slaves into the country</a:t>
            </a:r>
            <a:r>
              <a:rPr lang="en-US" sz="2400" dirty="0" smtClean="0"/>
              <a:t>.</a:t>
            </a:r>
          </a:p>
          <a:p>
            <a:r>
              <a:rPr lang="en-US" sz="2400" dirty="0" smtClean="0"/>
              <a:t>Of courses this neither ended slavery nor ended its expansion in the south as slave owners simply bred more slaves to more than make up for the difference.</a:t>
            </a:r>
            <a:endParaRPr lang="en-US" sz="24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65" t="4134" r="7243" b="8339"/>
          <a:stretch/>
        </p:blipFill>
        <p:spPr bwMode="auto">
          <a:xfrm>
            <a:off x="132520" y="1706185"/>
            <a:ext cx="3525081" cy="505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333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248&quot;&gt;&lt;/object&gt;&lt;object type=&quot;2&quot; unique_id=&quot;10249&quot;&gt;&lt;object type=&quot;3&quot; unique_id=&quot;10250&quot;&gt;&lt;property id=&quot;20148&quot; value=&quot;5&quot;/&gt;&lt;property id=&quot;20300&quot; value=&quot;Slide 1 - &amp;quot;John Brown and Self-Deception&amp;quot;&quot;/&gt;&lt;property id=&quot;20307&quot; value=&quot;256&quot;/&gt;&lt;/object&gt;&lt;object type=&quot;3&quot; unique_id=&quot;10272&quot;&gt;&lt;property id=&quot;20148&quot; value=&quot;5&quot;/&gt;&lt;property id=&quot;20300&quot; value=&quot;Slide 2 - &amp;quot;Introduction&amp;quot;&quot;/&gt;&lt;property id=&quot;20307&quot; value=&quot;257&quot;/&gt;&lt;/object&gt;&lt;object type=&quot;3&quot; unique_id=&quot;10324&quot;&gt;&lt;property id=&quot;20148&quot; value=&quot;5&quot;/&gt;&lt;property id=&quot;20300&quot; value=&quot;Slide 4 - &amp;quot;The Right of Rebellion&amp;quot;&quot;/&gt;&lt;property id=&quot;20307&quot; value=&quot;261&quot;/&gt;&lt;/object&gt;&lt;object type=&quot;3&quot; unique_id=&quot;10477&quot;&gt;&lt;property id=&quot;20148&quot; value=&quot;5&quot;/&gt;&lt;property id=&quot;20300&quot; value=&quot;Slide 3 - &amp;quot;Slavery and the Revolution&amp;quot;&quot;/&gt;&lt;property id=&quot;20307&quot; value=&quot;263&quot;/&gt;&lt;/object&gt;&lt;object type=&quot;3&quot; unique_id=&quot;10478&quot;&gt;&lt;property id=&quot;20148&quot; value=&quot;5&quot;/&gt;&lt;property id=&quot;20300&quot; value=&quot;Slide 5 - &amp;quot;Northern Racism and Indifference&amp;quot;&quot;/&gt;&lt;property id=&quot;20307&quot; value=&quot;264&quot;/&gt;&lt;/object&gt;&lt;object type=&quot;3&quot; unique_id=&quot;10480&quot;&gt;&lt;property id=&quot;20148&quot; value=&quot;5&quot;/&gt;&lt;property id=&quot;20300&quot; value=&quot;Slide 6 - &amp;quot;Political Security for Southern States under the U.S. Constitution&amp;quot;&quot;/&gt;&lt;property id=&quot;20307&quot; value=&quot;266&quot;/&gt;&lt;/object&gt;&lt;object type=&quot;3&quot; unique_id=&quot;10481&quot;&gt;&lt;property id=&quot;20148&quot; value=&quot;5&quot;/&gt;&lt;property id=&quot;20300&quot; value=&quot;Slide 7 - &amp;quot;Three-Fifths Clause&amp;quot;&quot;/&gt;&lt;property id=&quot;20307&quot; value=&quot;267&quot;/&gt;&lt;/object&gt;&lt;object type=&quot;3&quot; unique_id=&quot;10482&quot;&gt;&lt;property id=&quot;20148&quot; value=&quot;5&quot;/&gt;&lt;property id=&quot;20300&quot; value=&quot;Slide 9 - &amp;quot;Slave Trade Clause&amp;quot;&quot;/&gt;&lt;property id=&quot;20307&quot; value=&quot;268&quot;/&gt;&lt;/object&gt;&lt;object type=&quot;3&quot; unique_id=&quot;10483&quot;&gt;&lt;property id=&quot;20148&quot; value=&quot;5&quot;/&gt;&lt;property id=&quot;20300&quot; value=&quot;Slide 10 - &amp;quot;Electoral College&amp;quot;&quot;/&gt;&lt;property id=&quot;20307&quot; value=&quot;269&quot;/&gt;&lt;/object&gt;&lt;object type=&quot;3&quot; unique_id=&quot;10484&quot;&gt;&lt;property id=&quot;20148&quot; value=&quot;5&quot;/&gt;&lt;property id=&quot;20300&quot; value=&quot;Slide 13 - &amp;quot;Fugitive Slave Clause&amp;quot;&quot;/&gt;&lt;property id=&quot;20307&quot; value=&quot;270&quot;/&gt;&lt;/object&gt;&lt;object type=&quot;3&quot; unique_id=&quot;10485&quot;&gt;&lt;property id=&quot;20148&quot; value=&quot;5&quot;/&gt;&lt;property id=&quot;20300&quot; value=&quot;Slide 14 - &amp;quot;Federal Protection Against Slave Rebellion&amp;quot;&quot;/&gt;&lt;property id=&quot;20307&quot; value=&quot;271&quot;/&gt;&lt;/object&gt;&lt;object type=&quot;3&quot; unique_id=&quot;10486&quot;&gt;&lt;property id=&quot;20148&quot; value=&quot;5&quot;/&gt;&lt;property id=&quot;20300&quot; value=&quot;Slide 15 - &amp;quot;Shielding Slave Clauses from Amendment&amp;quot;&quot;/&gt;&lt;property id=&quot;20307&quot; value=&quot;272&quot;/&gt;&lt;/object&gt;&lt;object type=&quot;3&quot; unique_id=&quot;10487&quot;&gt;&lt;property id=&quot;20148&quot; value=&quot;5&quot;/&gt;&lt;property id=&quot;20300&quot; value=&quot;Slide 20 - &amp;quot;Conclusion&amp;quot;&quot;/&gt;&lt;property id=&quot;20307&quot; value=&quot;273&quot;/&gt;&lt;/object&gt;&lt;object type=&quot;3&quot; unique_id=&quot;10488&quot;&gt;&lt;property id=&quot;20148&quot; value=&quot;5&quot;/&gt;&lt;property id=&quot;20300&quot; value=&quot;Slide 21 - &amp;quot;Further Reading&amp;quot;&quot;/&gt;&lt;property id=&quot;20307&quot; value=&quot;274&quot;/&gt;&lt;/object&gt;&lt;object type=&quot;3&quot; unique_id=&quot;10588&quot;&gt;&lt;property id=&quot;20148&quot; value=&quot;5&quot;/&gt;&lt;property id=&quot;20300&quot; value=&quot;Slide 16 - &amp;quot;The Radicalization of John Brown&amp;quot;&quot;/&gt;&lt;property id=&quot;20307&quot; value=&quot;275&quot;/&gt;&lt;/object&gt;&lt;object type=&quot;3&quot; unique_id=&quot;10589&quot;&gt;&lt;property id=&quot;20148&quot; value=&quot;5&quot;/&gt;&lt;property id=&quot;20300&quot; value=&quot;Slide 17 - &amp;quot;Bleeding Kansas&amp;quot;&quot;/&gt;&lt;property id=&quot;20307&quot; value=&quot;276&quot;/&gt;&lt;/object&gt;&lt;object type=&quot;3&quot; unique_id=&quot;10737&quot;&gt;&lt;property id=&quot;20148&quot; value=&quot;5&quot;/&gt;&lt;property id=&quot;20300&quot; value=&quot;Slide 8 - &amp;quot;Habeas Corpus: Imprisoning Rebels&amp;quot;&quot;/&gt;&lt;property id=&quot;20307&quot; value=&quot;279&quot;/&gt;&lt;/object&gt;&lt;object type=&quot;3&quot; unique_id=&quot;10738&quot;&gt;&lt;property id=&quot;20148&quot; value=&quot;5&quot;/&gt;&lt;property id=&quot;20300&quot; value=&quot;Slide 19 - &amp;quot;Was Brown Justified?&amp;quot;&quot;/&gt;&lt;property id=&quot;20307&quot; value=&quot;277&quot;/&gt;&lt;/object&gt;&lt;object type=&quot;3&quot; unique_id=&quot;10739&quot;&gt;&lt;property id=&quot;20148&quot; value=&quot;5&quot;/&gt;&lt;property id=&quot;20300&quot; value=&quot;Slide 18 - &amp;quot;Harpers Ferry (1859)&amp;quot;&quot;/&gt;&lt;property id=&quot;20307&quot; value=&quot;278&quot;/&gt;&lt;/object&gt;&lt;object type=&quot;3&quot; unique_id=&quot;10850&quot;&gt;&lt;property id=&quot;20148&quot; value=&quot;5&quot;/&gt;&lt;property id=&quot;20300&quot; value=&quot;Slide 11&quot;/&gt;&lt;property id=&quot;20307&quot; value=&quot;280&quot;/&gt;&lt;/object&gt;&lt;object type=&quot;3&quot; unique_id=&quot;10851&quot;&gt;&lt;property id=&quot;20148&quot; value=&quot;5&quot;/&gt;&lt;property id=&quot;20300&quot; value=&quot;Slide 12&quot;/&gt;&lt;property id=&quot;20307&quot; value=&quot;28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2818</Words>
  <Application>Microsoft Office PowerPoint</Application>
  <PresentationFormat>Widescreen</PresentationFormat>
  <Paragraphs>116</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John Brown and Self-Deception</vt:lpstr>
      <vt:lpstr>Introduction</vt:lpstr>
      <vt:lpstr>Slavery and the Revolution</vt:lpstr>
      <vt:lpstr>The Right of Rebellion</vt:lpstr>
      <vt:lpstr>Northern Racism and Indifference</vt:lpstr>
      <vt:lpstr>Political Security for Southern States under the U.S. Constitution</vt:lpstr>
      <vt:lpstr>Three-Fifths Clause</vt:lpstr>
      <vt:lpstr>Habeas Corpus: Imprisoning Rebels</vt:lpstr>
      <vt:lpstr>Slave Trade Clause</vt:lpstr>
      <vt:lpstr>Electoral College</vt:lpstr>
      <vt:lpstr>PowerPoint Presentation</vt:lpstr>
      <vt:lpstr>PowerPoint Presentation</vt:lpstr>
      <vt:lpstr>Fugitive Slave Clause</vt:lpstr>
      <vt:lpstr>Federal Protection Against Slave Rebellion</vt:lpstr>
      <vt:lpstr>Shielding Slave Clauses from Amendment</vt:lpstr>
      <vt:lpstr>The Radicalization of John Brown</vt:lpstr>
      <vt:lpstr>Bleeding Kansas</vt:lpstr>
      <vt:lpstr>Harpers Ferry (1859)</vt:lpstr>
      <vt:lpstr>Was Brown Justified?</vt:lpstr>
      <vt:lpstr>Conclusion</vt:lpstr>
      <vt:lpstr>Further Reading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Frederick Douglass and Responsibility</dc:title>
  <dc:creator>Artemus Ward</dc:creator>
  <cp:lastModifiedBy>Artemus Ward</cp:lastModifiedBy>
  <cp:revision>54</cp:revision>
  <dcterms:created xsi:type="dcterms:W3CDTF">2017-04-24T22:32:21Z</dcterms:created>
  <dcterms:modified xsi:type="dcterms:W3CDTF">2017-04-28T19:22:33Z</dcterms:modified>
</cp:coreProperties>
</file>