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9" autoAdjust="0"/>
    <p:restoredTop sz="94660"/>
  </p:normalViewPr>
  <p:slideViewPr>
    <p:cSldViewPr snapToGrid="0">
      <p:cViewPr varScale="1">
        <p:scale>
          <a:sx n="72" d="100"/>
          <a:sy n="72"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406971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339988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25216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348129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382729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19156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191654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223333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123376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344217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F00E7-5C0D-4C4D-AA6C-8DCE85B8EE19}"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BDAB4-AA45-43DC-836E-CDE6F6AC2313}" type="slidenum">
              <a:rPr lang="en-US" smtClean="0"/>
              <a:t>‹#›</a:t>
            </a:fld>
            <a:endParaRPr lang="en-US" dirty="0"/>
          </a:p>
        </p:txBody>
      </p:sp>
    </p:spTree>
    <p:extLst>
      <p:ext uri="{BB962C8B-B14F-4D97-AF65-F5344CB8AC3E}">
        <p14:creationId xmlns:p14="http://schemas.microsoft.com/office/powerpoint/2010/main" val="202728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F00E7-5C0D-4C4D-AA6C-8DCE85B8EE19}" type="datetimeFigureOut">
              <a:rPr lang="en-US" smtClean="0"/>
              <a:t>4/26/2017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BDAB4-AA45-43DC-836E-CDE6F6AC2313}" type="slidenum">
              <a:rPr lang="en-US" smtClean="0"/>
              <a:t>‹#›</a:t>
            </a:fld>
            <a:endParaRPr lang="en-US" dirty="0"/>
          </a:p>
        </p:txBody>
      </p:sp>
    </p:spTree>
    <p:extLst>
      <p:ext uri="{BB962C8B-B14F-4D97-AF65-F5344CB8AC3E}">
        <p14:creationId xmlns:p14="http://schemas.microsoft.com/office/powerpoint/2010/main" val="111374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83" y="92765"/>
            <a:ext cx="11741424" cy="1046922"/>
          </a:xfrm>
        </p:spPr>
        <p:txBody>
          <a:bodyPr>
            <a:normAutofit/>
          </a:bodyPr>
          <a:lstStyle/>
          <a:p>
            <a:r>
              <a:rPr lang="en-US" b="1" dirty="0"/>
              <a:t>Frederick Douglass and Responsibility</a:t>
            </a:r>
          </a:p>
        </p:txBody>
      </p:sp>
      <p:sp>
        <p:nvSpPr>
          <p:cNvPr id="3" name="Subtitle 2"/>
          <p:cNvSpPr>
            <a:spLocks noGrp="1"/>
          </p:cNvSpPr>
          <p:nvPr>
            <p:ph type="subTitle" idx="1"/>
          </p:nvPr>
        </p:nvSpPr>
        <p:spPr>
          <a:xfrm>
            <a:off x="5964496" y="5592416"/>
            <a:ext cx="2610678" cy="1076741"/>
          </a:xfrm>
        </p:spPr>
        <p:txBody>
          <a:bodyPr>
            <a:normAutofit fontScale="62500" lnSpcReduction="20000"/>
          </a:bodyPr>
          <a:lstStyle/>
          <a:p>
            <a:r>
              <a:rPr lang="en-US" dirty="0" smtClean="0"/>
              <a:t> Artemus </a:t>
            </a:r>
            <a:r>
              <a:rPr lang="en-US" dirty="0" smtClean="0"/>
              <a:t>Ward, Dept. of Political Science, Northern Illinois University</a:t>
            </a:r>
          </a:p>
          <a:p>
            <a:r>
              <a:rPr lang="en-US" dirty="0" smtClean="0"/>
              <a:t> </a:t>
            </a:r>
            <a:r>
              <a:rPr lang="en-US" dirty="0" smtClean="0"/>
              <a:t>Bill of Rights </a:t>
            </a:r>
            <a:r>
              <a:rPr lang="en-US" dirty="0" smtClean="0"/>
              <a:t>Institute Webinar for Teachers, April </a:t>
            </a:r>
            <a:r>
              <a:rPr lang="en-US" dirty="0" smtClean="0"/>
              <a:t>29, 2017</a:t>
            </a:r>
            <a:endParaRPr lang="en-US" dirty="0"/>
          </a:p>
        </p:txBody>
      </p:sp>
      <p:pic>
        <p:nvPicPr>
          <p:cNvPr id="5" name="Picture 4"/>
          <p:cNvPicPr>
            <a:picLocks noChangeAspect="1"/>
          </p:cNvPicPr>
          <p:nvPr/>
        </p:nvPicPr>
        <p:blipFill rotWithShape="1">
          <a:blip r:embed="rId2"/>
          <a:srcRect t="15935"/>
          <a:stretch/>
        </p:blipFill>
        <p:spPr>
          <a:xfrm>
            <a:off x="8917841" y="1139687"/>
            <a:ext cx="2941981" cy="3552378"/>
          </a:xfrm>
          <a:prstGeom prst="rect">
            <a:avLst/>
          </a:prstGeom>
        </p:spPr>
      </p:pic>
      <p:sp>
        <p:nvSpPr>
          <p:cNvPr id="4" name="TextBox 3"/>
          <p:cNvSpPr txBox="1"/>
          <p:nvPr/>
        </p:nvSpPr>
        <p:spPr>
          <a:xfrm>
            <a:off x="9149025" y="4723824"/>
            <a:ext cx="2808586" cy="1292662"/>
          </a:xfrm>
          <a:prstGeom prst="rect">
            <a:avLst/>
          </a:prstGeom>
          <a:noFill/>
        </p:spPr>
        <p:txBody>
          <a:bodyPr wrap="square" rtlCol="0">
            <a:spAutoFit/>
          </a:bodyPr>
          <a:lstStyle/>
          <a:p>
            <a:r>
              <a:rPr lang="en-US" sz="1300" dirty="0" smtClean="0"/>
              <a:t>Frederick Douglass was the most</a:t>
            </a:r>
          </a:p>
          <a:p>
            <a:r>
              <a:rPr lang="en-US" sz="1300" dirty="0" smtClean="0"/>
              <a:t>photographed American of the 19</a:t>
            </a:r>
            <a:r>
              <a:rPr lang="en-US" sz="1300" baseline="30000" dirty="0" smtClean="0"/>
              <a:t>th</a:t>
            </a:r>
            <a:endParaRPr lang="en-US" sz="1300" dirty="0"/>
          </a:p>
          <a:p>
            <a:r>
              <a:rPr lang="en-US" sz="1300" dirty="0" smtClean="0"/>
              <a:t>Century. He never smiled and almost</a:t>
            </a:r>
          </a:p>
          <a:p>
            <a:r>
              <a:rPr lang="en-US" sz="1300" dirty="0" smtClean="0"/>
              <a:t>always looked directly into the camera</a:t>
            </a:r>
          </a:p>
          <a:p>
            <a:r>
              <a:rPr lang="en-US" sz="1300" dirty="0"/>
              <a:t>i</a:t>
            </a:r>
            <a:r>
              <a:rPr lang="en-US" sz="1300" dirty="0" smtClean="0"/>
              <a:t>n order to counteract the racist </a:t>
            </a:r>
          </a:p>
          <a:p>
            <a:r>
              <a:rPr lang="en-US" sz="1300" dirty="0" smtClean="0"/>
              <a:t>caricature of the “happy slave.” </a:t>
            </a:r>
            <a:endParaRPr lang="en-US" sz="1300" dirty="0"/>
          </a:p>
        </p:txBody>
      </p:sp>
      <p:sp>
        <p:nvSpPr>
          <p:cNvPr id="7" name="TextBox 6"/>
          <p:cNvSpPr txBox="1"/>
          <p:nvPr/>
        </p:nvSpPr>
        <p:spPr>
          <a:xfrm>
            <a:off x="198783" y="6106838"/>
            <a:ext cx="5586081" cy="646331"/>
          </a:xfrm>
          <a:prstGeom prst="rect">
            <a:avLst/>
          </a:prstGeom>
          <a:noFill/>
        </p:spPr>
        <p:txBody>
          <a:bodyPr wrap="none" rtlCol="0">
            <a:spAutoFit/>
          </a:bodyPr>
          <a:lstStyle/>
          <a:p>
            <a:r>
              <a:rPr lang="en-US" sz="1200" dirty="0" smtClean="0"/>
              <a:t>Frederick </a:t>
            </a:r>
            <a:r>
              <a:rPr lang="en-US" sz="1200" dirty="0"/>
              <a:t>Douglass appealing to President Lincoln and his </a:t>
            </a:r>
            <a:r>
              <a:rPr lang="en-US" sz="1200" dirty="0" smtClean="0"/>
              <a:t>cabinet for better treatment </a:t>
            </a:r>
          </a:p>
          <a:p>
            <a:r>
              <a:rPr lang="en-US" sz="1200" dirty="0" smtClean="0"/>
              <a:t>of African American soldiers (1863). Mural </a:t>
            </a:r>
            <a:r>
              <a:rPr lang="en-US" sz="1200" dirty="0"/>
              <a:t>by William Edouard Scott  at the Recorder </a:t>
            </a:r>
            <a:endParaRPr lang="en-US" sz="1200" dirty="0" smtClean="0"/>
          </a:p>
          <a:p>
            <a:r>
              <a:rPr lang="en-US" sz="1200" dirty="0" smtClean="0"/>
              <a:t>of </a:t>
            </a:r>
            <a:r>
              <a:rPr lang="en-US" sz="1200" dirty="0"/>
              <a:t>Deeds building, built in 1943. </a:t>
            </a:r>
            <a:r>
              <a:rPr lang="en-US" sz="1200" dirty="0" smtClean="0"/>
              <a:t>515 </a:t>
            </a:r>
            <a:r>
              <a:rPr lang="en-US" sz="1200" dirty="0"/>
              <a:t>D St., NW, Washington, D.C.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18" y="1042879"/>
            <a:ext cx="5321811" cy="4973607"/>
          </a:xfrm>
          <a:prstGeom prst="rect">
            <a:avLst/>
          </a:prstGeom>
        </p:spPr>
      </p:pic>
      <p:pic>
        <p:nvPicPr>
          <p:cNvPr id="12" name="Picture 11"/>
          <p:cNvPicPr>
            <a:picLocks noChangeAspect="1"/>
          </p:cNvPicPr>
          <p:nvPr/>
        </p:nvPicPr>
        <p:blipFill>
          <a:blip r:embed="rId4"/>
          <a:stretch>
            <a:fillRect/>
          </a:stretch>
        </p:blipFill>
        <p:spPr>
          <a:xfrm>
            <a:off x="5450525" y="1537251"/>
            <a:ext cx="3467315" cy="3467315"/>
          </a:xfrm>
          <a:prstGeom prst="rect">
            <a:avLst/>
          </a:prstGeom>
        </p:spPr>
      </p:pic>
    </p:spTree>
    <p:extLst>
      <p:ext uri="{BB962C8B-B14F-4D97-AF65-F5344CB8AC3E}">
        <p14:creationId xmlns:p14="http://schemas.microsoft.com/office/powerpoint/2010/main" val="244556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574" y="365125"/>
            <a:ext cx="6387548" cy="2219049"/>
          </a:xfrm>
        </p:spPr>
        <p:txBody>
          <a:bodyPr>
            <a:normAutofit/>
          </a:bodyPr>
          <a:lstStyle/>
          <a:p>
            <a:pPr algn="ctr"/>
            <a:r>
              <a:rPr lang="en-US" sz="6600" b="1" dirty="0" smtClean="0"/>
              <a:t>Conclusion</a:t>
            </a:r>
            <a:endParaRPr lang="en-US" sz="6600" b="1" dirty="0"/>
          </a:p>
        </p:txBody>
      </p:sp>
      <p:sp>
        <p:nvSpPr>
          <p:cNvPr id="3" name="Content Placeholder 2"/>
          <p:cNvSpPr>
            <a:spLocks noGrp="1"/>
          </p:cNvSpPr>
          <p:nvPr>
            <p:ph idx="1"/>
          </p:nvPr>
        </p:nvSpPr>
        <p:spPr>
          <a:xfrm>
            <a:off x="145774" y="3419061"/>
            <a:ext cx="11860696" cy="3326296"/>
          </a:xfrm>
        </p:spPr>
        <p:txBody>
          <a:bodyPr>
            <a:normAutofit/>
          </a:bodyPr>
          <a:lstStyle/>
          <a:p>
            <a:r>
              <a:rPr lang="en-US" sz="3600" dirty="0" smtClean="0"/>
              <a:t>Frederick Douglass personifies the American ideal of responsibility.</a:t>
            </a:r>
          </a:p>
          <a:p>
            <a:r>
              <a:rPr lang="en-US" sz="3600" dirty="0" smtClean="0"/>
              <a:t>Through education, advocacy, and public service, Douglass demonstrates how anyone can overcome their circumstances, no matter how bleak, and become an accomplished leader, inspiring others to live responsible lives.</a:t>
            </a:r>
            <a:endParaRPr lang="en-US" sz="3600" dirty="0"/>
          </a:p>
        </p:txBody>
      </p:sp>
      <p:pic>
        <p:nvPicPr>
          <p:cNvPr id="4" name="Picture 3"/>
          <p:cNvPicPr>
            <a:picLocks noChangeAspect="1"/>
          </p:cNvPicPr>
          <p:nvPr/>
        </p:nvPicPr>
        <p:blipFill>
          <a:blip r:embed="rId2"/>
          <a:stretch>
            <a:fillRect/>
          </a:stretch>
        </p:blipFill>
        <p:spPr>
          <a:xfrm>
            <a:off x="476248" y="232603"/>
            <a:ext cx="2757281" cy="3095675"/>
          </a:xfrm>
          <a:prstGeom prst="rect">
            <a:avLst/>
          </a:prstGeom>
        </p:spPr>
      </p:pic>
    </p:spTree>
    <p:extLst>
      <p:ext uri="{BB962C8B-B14F-4D97-AF65-F5344CB8AC3E}">
        <p14:creationId xmlns:p14="http://schemas.microsoft.com/office/powerpoint/2010/main" val="295477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6304722" cy="927651"/>
          </a:xfrm>
        </p:spPr>
        <p:txBody>
          <a:bodyPr>
            <a:normAutofit/>
          </a:bodyPr>
          <a:lstStyle/>
          <a:p>
            <a:pPr algn="ctr"/>
            <a:r>
              <a:rPr lang="en-US" sz="5400" b="1" dirty="0" smtClean="0"/>
              <a:t>Introduction</a:t>
            </a:r>
            <a:endParaRPr lang="en-US" sz="5400" b="1" dirty="0"/>
          </a:p>
        </p:txBody>
      </p:sp>
      <p:sp>
        <p:nvSpPr>
          <p:cNvPr id="3" name="Content Placeholder 2"/>
          <p:cNvSpPr>
            <a:spLocks noGrp="1"/>
          </p:cNvSpPr>
          <p:nvPr>
            <p:ph idx="1"/>
          </p:nvPr>
        </p:nvSpPr>
        <p:spPr>
          <a:xfrm>
            <a:off x="225288" y="1046922"/>
            <a:ext cx="7116417" cy="5671929"/>
          </a:xfrm>
        </p:spPr>
        <p:txBody>
          <a:bodyPr>
            <a:normAutofit fontScale="92500" lnSpcReduction="10000"/>
          </a:bodyPr>
          <a:lstStyle/>
          <a:p>
            <a:r>
              <a:rPr lang="en-US" dirty="0" smtClean="0"/>
              <a:t>Frederick Douglass’s life is instructive for a number of reasons.</a:t>
            </a:r>
          </a:p>
          <a:p>
            <a:r>
              <a:rPr lang="en-US" dirty="0"/>
              <a:t>E</a:t>
            </a:r>
            <a:r>
              <a:rPr lang="en-US" dirty="0" smtClean="0"/>
              <a:t>ducation was the most decisive factor in his journey from slavery to statesman.</a:t>
            </a:r>
          </a:p>
          <a:p>
            <a:r>
              <a:rPr lang="en-US" dirty="0" smtClean="0"/>
              <a:t>Douglass exhibited extraordinary responsibility throughout his life as he chose to work for common causes and the greater good rather than personal fame or fortune.</a:t>
            </a:r>
          </a:p>
          <a:p>
            <a:r>
              <a:rPr lang="en-US" dirty="0" smtClean="0"/>
              <a:t>Douglass had integrity in that he did not always do what was popular and was often criticized for his choices.</a:t>
            </a:r>
          </a:p>
          <a:p>
            <a:r>
              <a:rPr lang="en-US" dirty="0" smtClean="0"/>
              <a:t>Ultimately, Douglass was one of the greatest Americans in history as he not only inspired his contemporaries but continued to inspire new generations of people who strive to live responsible lives.</a:t>
            </a:r>
          </a:p>
        </p:txBody>
      </p:sp>
      <p:pic>
        <p:nvPicPr>
          <p:cNvPr id="4" name="Picture 3"/>
          <p:cNvPicPr>
            <a:picLocks noChangeAspect="1"/>
          </p:cNvPicPr>
          <p:nvPr/>
        </p:nvPicPr>
        <p:blipFill>
          <a:blip r:embed="rId2"/>
          <a:stretch>
            <a:fillRect/>
          </a:stretch>
        </p:blipFill>
        <p:spPr>
          <a:xfrm>
            <a:off x="7341705" y="93900"/>
            <a:ext cx="4731314" cy="6665752"/>
          </a:xfrm>
          <a:prstGeom prst="rect">
            <a:avLst/>
          </a:prstGeom>
        </p:spPr>
      </p:pic>
    </p:spTree>
    <p:extLst>
      <p:ext uri="{BB962C8B-B14F-4D97-AF65-F5344CB8AC3E}">
        <p14:creationId xmlns:p14="http://schemas.microsoft.com/office/powerpoint/2010/main" val="409563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686" y="92766"/>
            <a:ext cx="8690113" cy="927652"/>
          </a:xfrm>
        </p:spPr>
        <p:txBody>
          <a:bodyPr>
            <a:normAutofit/>
          </a:bodyPr>
          <a:lstStyle/>
          <a:p>
            <a:pPr algn="ctr"/>
            <a:r>
              <a:rPr lang="en-US" sz="5400" b="1" dirty="0" smtClean="0"/>
              <a:t>Slavery, Education, and Escape</a:t>
            </a:r>
            <a:endParaRPr lang="en-US" sz="5400" b="1" dirty="0"/>
          </a:p>
        </p:txBody>
      </p:sp>
      <p:sp>
        <p:nvSpPr>
          <p:cNvPr id="3" name="Content Placeholder 2"/>
          <p:cNvSpPr>
            <a:spLocks noGrp="1"/>
          </p:cNvSpPr>
          <p:nvPr>
            <p:ph idx="1"/>
          </p:nvPr>
        </p:nvSpPr>
        <p:spPr>
          <a:xfrm>
            <a:off x="2372139" y="1020418"/>
            <a:ext cx="9713843" cy="5738191"/>
          </a:xfrm>
        </p:spPr>
        <p:txBody>
          <a:bodyPr>
            <a:normAutofit fontScale="85000" lnSpcReduction="20000"/>
          </a:bodyPr>
          <a:lstStyle/>
          <a:p>
            <a:r>
              <a:rPr lang="en-US" dirty="0" smtClean="0"/>
              <a:t>In 1818, </a:t>
            </a:r>
            <a:r>
              <a:rPr lang="en-US" dirty="0" smtClean="0"/>
              <a:t>Douglass was born Frederick </a:t>
            </a:r>
            <a:r>
              <a:rPr lang="en-US" dirty="0"/>
              <a:t>Augustus Washington </a:t>
            </a:r>
            <a:r>
              <a:rPr lang="en-US" dirty="0" smtClean="0"/>
              <a:t>Bailey, a slave on </a:t>
            </a:r>
            <a:r>
              <a:rPr lang="en-US" dirty="0" smtClean="0"/>
              <a:t>a plantation in Maryland. He was of Native American, African, and European ancestry. His father was likely his white master who raped his mother, a slave on the plantation. </a:t>
            </a:r>
          </a:p>
          <a:p>
            <a:r>
              <a:rPr lang="en-US" dirty="0" smtClean="0"/>
              <a:t>Douglass was separated from his mother at a very early age and he was raised by his maternal grandmother until age 7 when he was separated from her.</a:t>
            </a:r>
          </a:p>
          <a:p>
            <a:r>
              <a:rPr lang="en-US" dirty="0" smtClean="0"/>
              <a:t>At age 12, the wife of his then-master began teaching him the alphabet until her husband forced her to stop. But Douglass secretly persisted with the help of white children in the neighborhood.</a:t>
            </a:r>
          </a:p>
          <a:p>
            <a:r>
              <a:rPr lang="en-US" dirty="0" smtClean="0"/>
              <a:t>He continued to teach himself to read and write and secretly educated other slaves.</a:t>
            </a:r>
          </a:p>
          <a:p>
            <a:r>
              <a:rPr lang="en-US" dirty="0" smtClean="0"/>
              <a:t>Found out, he was sent to </a:t>
            </a:r>
            <a:r>
              <a:rPr lang="en-US" dirty="0"/>
              <a:t>work for Edward Covey, a poor farmer who had a reputation as a </a:t>
            </a:r>
            <a:r>
              <a:rPr lang="en-US" dirty="0" smtClean="0"/>
              <a:t>“slave-breaker.” </a:t>
            </a:r>
            <a:r>
              <a:rPr lang="en-US" dirty="0"/>
              <a:t>He whipped Douglass regularly, and nearly broke him psychologically. </a:t>
            </a:r>
            <a:r>
              <a:rPr lang="en-US" dirty="0" smtClean="0"/>
              <a:t>Now 16, Douglass </a:t>
            </a:r>
            <a:r>
              <a:rPr lang="en-US" dirty="0"/>
              <a:t>finally </a:t>
            </a:r>
            <a:r>
              <a:rPr lang="en-US" dirty="0" smtClean="0"/>
              <a:t>fought back and Covey </a:t>
            </a:r>
            <a:r>
              <a:rPr lang="en-US" dirty="0"/>
              <a:t>never tried to beat him </a:t>
            </a:r>
            <a:r>
              <a:rPr lang="en-US" dirty="0" smtClean="0"/>
              <a:t>again. It was at this moment, Douglass later recalled that he truly felt free.</a:t>
            </a:r>
          </a:p>
          <a:p>
            <a:r>
              <a:rPr lang="en-US" dirty="0" smtClean="0"/>
              <a:t>After a few failed attempts to escape, Douglass finally succeeded in 1838 by boarding a train in Baltimore and heading north.</a:t>
            </a:r>
            <a:endParaRPr lang="en-US" dirty="0"/>
          </a:p>
        </p:txBody>
      </p:sp>
      <p:pic>
        <p:nvPicPr>
          <p:cNvPr id="6" name="Picture 5"/>
          <p:cNvPicPr>
            <a:picLocks noChangeAspect="1"/>
          </p:cNvPicPr>
          <p:nvPr/>
        </p:nvPicPr>
        <p:blipFill rotWithShape="1">
          <a:blip r:embed="rId2"/>
          <a:srcRect l="21215" t="5747" r="18130"/>
          <a:stretch/>
        </p:blipFill>
        <p:spPr>
          <a:xfrm>
            <a:off x="103533" y="4399037"/>
            <a:ext cx="2345634" cy="2307248"/>
          </a:xfrm>
          <a:prstGeom prst="rect">
            <a:avLst/>
          </a:prstGeom>
        </p:spPr>
      </p:pic>
      <p:sp>
        <p:nvSpPr>
          <p:cNvPr id="7" name="TextBox 6"/>
          <p:cNvSpPr txBox="1"/>
          <p:nvPr/>
        </p:nvSpPr>
        <p:spPr>
          <a:xfrm>
            <a:off x="103533" y="3331050"/>
            <a:ext cx="2268606" cy="1015663"/>
          </a:xfrm>
          <a:prstGeom prst="rect">
            <a:avLst/>
          </a:prstGeom>
          <a:noFill/>
        </p:spPr>
        <p:txBody>
          <a:bodyPr wrap="square" rtlCol="0">
            <a:spAutoFit/>
          </a:bodyPr>
          <a:lstStyle/>
          <a:p>
            <a:r>
              <a:rPr lang="en-US" sz="1200" dirty="0" smtClean="0"/>
              <a:t>(Above) </a:t>
            </a:r>
            <a:r>
              <a:rPr lang="en-US" sz="1200" dirty="0" smtClean="0"/>
              <a:t>Douglass, age 23 (1841).</a:t>
            </a:r>
            <a:endParaRPr lang="en-US" sz="1200" dirty="0" smtClean="0"/>
          </a:p>
          <a:p>
            <a:endParaRPr lang="en-US" sz="1200" dirty="0" smtClean="0"/>
          </a:p>
          <a:p>
            <a:r>
              <a:rPr lang="en-US" sz="1200" dirty="0" smtClean="0"/>
              <a:t>(Below) Wye House – a Maryland plantation where Douglass was enslaved beginning at age 7.</a:t>
            </a:r>
            <a:endParaRPr lang="en-US" sz="1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36" t="25894" r="27307" b="17681"/>
          <a:stretch/>
        </p:blipFill>
        <p:spPr>
          <a:xfrm>
            <a:off x="156014" y="71701"/>
            <a:ext cx="2163643" cy="3207025"/>
          </a:xfrm>
          <a:prstGeom prst="rect">
            <a:avLst/>
          </a:prstGeom>
        </p:spPr>
      </p:pic>
    </p:spTree>
    <p:extLst>
      <p:ext uri="{BB962C8B-B14F-4D97-AF65-F5344CB8AC3E}">
        <p14:creationId xmlns:p14="http://schemas.microsoft.com/office/powerpoint/2010/main" val="418307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92766"/>
            <a:ext cx="10707757" cy="583096"/>
          </a:xfrm>
        </p:spPr>
        <p:txBody>
          <a:bodyPr>
            <a:noAutofit/>
          </a:bodyPr>
          <a:lstStyle/>
          <a:p>
            <a:pPr algn="ctr"/>
            <a:r>
              <a:rPr lang="en-US" sz="4800" b="1" dirty="0" smtClean="0"/>
              <a:t>Abolitionist Leader</a:t>
            </a:r>
            <a:endParaRPr lang="en-US" sz="4800" b="1" dirty="0"/>
          </a:p>
        </p:txBody>
      </p:sp>
      <p:sp>
        <p:nvSpPr>
          <p:cNvPr id="3" name="Content Placeholder 2"/>
          <p:cNvSpPr>
            <a:spLocks noGrp="1"/>
          </p:cNvSpPr>
          <p:nvPr>
            <p:ph idx="1"/>
          </p:nvPr>
        </p:nvSpPr>
        <p:spPr>
          <a:xfrm>
            <a:off x="92767" y="697460"/>
            <a:ext cx="10137912" cy="6029329"/>
          </a:xfrm>
        </p:spPr>
        <p:txBody>
          <a:bodyPr>
            <a:normAutofit fontScale="85000" lnSpcReduction="10000"/>
          </a:bodyPr>
          <a:lstStyle/>
          <a:p>
            <a:r>
              <a:rPr lang="en-US" dirty="0" smtClean="0"/>
              <a:t>Douglass married, changed his last name from Bailey to Douglass, and settled in New Bedford, Massachusetts.</a:t>
            </a:r>
          </a:p>
          <a:p>
            <a:r>
              <a:rPr lang="en-US" dirty="0" smtClean="0"/>
              <a:t>He became a licensed preacher in 1839 and, inspired by </a:t>
            </a:r>
            <a:r>
              <a:rPr lang="en-US" b="1" dirty="0" smtClean="0"/>
              <a:t>William Lloyd Garrison</a:t>
            </a:r>
            <a:r>
              <a:rPr lang="en-US" dirty="0" smtClean="0"/>
              <a:t>, became active in the abolitionist movement. </a:t>
            </a:r>
            <a:r>
              <a:rPr lang="en-US" dirty="0" smtClean="0"/>
              <a:t>He </a:t>
            </a:r>
            <a:r>
              <a:rPr lang="en-US" dirty="0" smtClean="0"/>
              <a:t>spoke around </a:t>
            </a:r>
            <a:r>
              <a:rPr lang="en-US" dirty="0"/>
              <a:t>the country, </a:t>
            </a:r>
            <a:r>
              <a:rPr lang="en-US" dirty="0" smtClean="0"/>
              <a:t>was often accosted by slavery supporters, and was chased and beaten by an angry mob in </a:t>
            </a:r>
            <a:r>
              <a:rPr lang="en-US" dirty="0"/>
              <a:t>Pendleton, </a:t>
            </a:r>
            <a:r>
              <a:rPr lang="en-US" dirty="0" smtClean="0"/>
              <a:t>IN.</a:t>
            </a:r>
          </a:p>
          <a:p>
            <a:r>
              <a:rPr lang="en-US" dirty="0"/>
              <a:t>Douglass published </a:t>
            </a:r>
            <a:r>
              <a:rPr lang="en-US" dirty="0" smtClean="0"/>
              <a:t>his first autobiography, </a:t>
            </a:r>
            <a:r>
              <a:rPr lang="en-US" b="1" i="1" dirty="0" smtClean="0"/>
              <a:t>Narrative </a:t>
            </a:r>
            <a:r>
              <a:rPr lang="en-US" b="1" i="1" dirty="0"/>
              <a:t>of the Life of Frederick Douglass, an American </a:t>
            </a:r>
            <a:r>
              <a:rPr lang="en-US" b="1" i="1" dirty="0" smtClean="0"/>
              <a:t>Slave </a:t>
            </a:r>
            <a:r>
              <a:rPr lang="en-US" dirty="0" smtClean="0"/>
              <a:t>(1845) which was a bestseller despite skepticism on the part of some that a slave could have produced such an impressive work. He continued to write and publish books throughout his life.</a:t>
            </a:r>
          </a:p>
          <a:p>
            <a:r>
              <a:rPr lang="en-US" dirty="0" smtClean="0"/>
              <a:t>He traveled to Britain in Ireland (1845-1847) and was surprised at how he was treated equally to whites. He spoke widely and was a sensation wherever he went. Admirers purchased his legal freedom and implored him to stay.</a:t>
            </a:r>
          </a:p>
          <a:p>
            <a:r>
              <a:rPr lang="en-US" dirty="0" smtClean="0"/>
              <a:t>However, he returned to Rochester, NY and published his first abolitionist newspaper: </a:t>
            </a:r>
            <a:r>
              <a:rPr lang="en-US" b="1" i="1" dirty="0" smtClean="0"/>
              <a:t>The North Star</a:t>
            </a:r>
            <a:r>
              <a:rPr lang="en-US" dirty="0" smtClean="0"/>
              <a:t>.</a:t>
            </a:r>
          </a:p>
          <a:p>
            <a:r>
              <a:rPr lang="en-US" dirty="0" smtClean="0"/>
              <a:t>He broke with Garrison who felt the Constitution was a document that protected slavery. Instead, Douglass sided with those who saw the document as forbidding it.</a:t>
            </a:r>
          </a:p>
        </p:txBody>
      </p:sp>
      <p:sp>
        <p:nvSpPr>
          <p:cNvPr id="6" name="TextBox 5"/>
          <p:cNvSpPr txBox="1"/>
          <p:nvPr/>
        </p:nvSpPr>
        <p:spPr>
          <a:xfrm>
            <a:off x="10194971" y="3220241"/>
            <a:ext cx="1869891" cy="1015663"/>
          </a:xfrm>
          <a:prstGeom prst="rect">
            <a:avLst/>
          </a:prstGeom>
          <a:noFill/>
        </p:spPr>
        <p:txBody>
          <a:bodyPr wrap="square" rtlCol="0">
            <a:spAutoFit/>
          </a:bodyPr>
          <a:lstStyle/>
          <a:p>
            <a:r>
              <a:rPr lang="en-US" sz="1200" dirty="0" smtClean="0"/>
              <a:t>(Above) Douglass at age </a:t>
            </a:r>
            <a:r>
              <a:rPr lang="en-US" sz="1200" dirty="0" smtClean="0"/>
              <a:t>30</a:t>
            </a:r>
            <a:r>
              <a:rPr lang="en-US" sz="1200" dirty="0"/>
              <a:t> </a:t>
            </a:r>
            <a:r>
              <a:rPr lang="en-US" sz="1200" dirty="0" smtClean="0"/>
              <a:t>(1848) </a:t>
            </a:r>
            <a:r>
              <a:rPr lang="en-US" sz="1200" dirty="0" smtClean="0"/>
              <a:t>and </a:t>
            </a:r>
            <a:r>
              <a:rPr lang="en-US" sz="1200" dirty="0" smtClean="0"/>
              <a:t>in his 30s </a:t>
            </a:r>
            <a:endParaRPr lang="en-US" sz="1200" dirty="0" smtClean="0"/>
          </a:p>
          <a:p>
            <a:endParaRPr lang="en-US" sz="1200" dirty="0"/>
          </a:p>
          <a:p>
            <a:r>
              <a:rPr lang="en-US" sz="1200" dirty="0" smtClean="0"/>
              <a:t>(</a:t>
            </a:r>
            <a:r>
              <a:rPr lang="en-US" sz="1200" dirty="0"/>
              <a:t>B</a:t>
            </a:r>
            <a:r>
              <a:rPr lang="en-US" sz="1200" dirty="0" smtClean="0"/>
              <a:t>elow) William Lloyd Garrison.</a:t>
            </a:r>
            <a:endParaRPr lang="en-US" sz="1200" dirty="0"/>
          </a:p>
        </p:txBody>
      </p:sp>
      <p:pic>
        <p:nvPicPr>
          <p:cNvPr id="8" name="Picture 7"/>
          <p:cNvPicPr>
            <a:picLocks noChangeAspect="1"/>
          </p:cNvPicPr>
          <p:nvPr/>
        </p:nvPicPr>
        <p:blipFill>
          <a:blip r:embed="rId2"/>
          <a:stretch>
            <a:fillRect/>
          </a:stretch>
        </p:blipFill>
        <p:spPr>
          <a:xfrm>
            <a:off x="10207161" y="697461"/>
            <a:ext cx="1911542" cy="2395050"/>
          </a:xfrm>
          <a:prstGeom prst="rect">
            <a:avLst/>
          </a:prstGeom>
        </p:spPr>
      </p:pic>
      <p:pic>
        <p:nvPicPr>
          <p:cNvPr id="5" name="Picture 4"/>
          <p:cNvPicPr>
            <a:picLocks noChangeAspect="1"/>
          </p:cNvPicPr>
          <p:nvPr/>
        </p:nvPicPr>
        <p:blipFill>
          <a:blip r:embed="rId3"/>
          <a:stretch>
            <a:fillRect/>
          </a:stretch>
        </p:blipFill>
        <p:spPr>
          <a:xfrm>
            <a:off x="10254054" y="4257502"/>
            <a:ext cx="1787432" cy="2351884"/>
          </a:xfrm>
          <a:prstGeom prst="rect">
            <a:avLst/>
          </a:prstGeom>
        </p:spPr>
      </p:pic>
    </p:spTree>
    <p:extLst>
      <p:ext uri="{BB962C8B-B14F-4D97-AF65-F5344CB8AC3E}">
        <p14:creationId xmlns:p14="http://schemas.microsoft.com/office/powerpoint/2010/main" val="42893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92766"/>
            <a:ext cx="10707757" cy="583096"/>
          </a:xfrm>
        </p:spPr>
        <p:txBody>
          <a:bodyPr>
            <a:noAutofit/>
          </a:bodyPr>
          <a:lstStyle/>
          <a:p>
            <a:pPr algn="ctr"/>
            <a:r>
              <a:rPr lang="en-US" sz="4800" b="1" dirty="0" smtClean="0"/>
              <a:t>Abolitionist Leader</a:t>
            </a:r>
            <a:endParaRPr lang="en-US" sz="4800" b="1" dirty="0"/>
          </a:p>
        </p:txBody>
      </p:sp>
      <p:sp>
        <p:nvSpPr>
          <p:cNvPr id="3" name="Content Placeholder 2"/>
          <p:cNvSpPr>
            <a:spLocks noGrp="1"/>
          </p:cNvSpPr>
          <p:nvPr>
            <p:ph idx="1"/>
          </p:nvPr>
        </p:nvSpPr>
        <p:spPr>
          <a:xfrm>
            <a:off x="132522" y="834886"/>
            <a:ext cx="9382539" cy="5891903"/>
          </a:xfrm>
        </p:spPr>
        <p:txBody>
          <a:bodyPr>
            <a:normAutofit lnSpcReduction="10000"/>
          </a:bodyPr>
          <a:lstStyle/>
          <a:p>
            <a:r>
              <a:rPr lang="en-US" dirty="0"/>
              <a:t>Douglass was the only African American to attend the </a:t>
            </a:r>
            <a:r>
              <a:rPr lang="en-US" b="1" dirty="0"/>
              <a:t>Seneca Fall Convention </a:t>
            </a:r>
            <a:r>
              <a:rPr lang="en-US" dirty="0"/>
              <a:t>(1848)—the first woman’s rights conference—and spoke in favor of women’s suffrage. Later, he supported the </a:t>
            </a:r>
            <a:r>
              <a:rPr lang="en-US" b="1" dirty="0"/>
              <a:t>15</a:t>
            </a:r>
            <a:r>
              <a:rPr lang="en-US" b="1" baseline="30000" dirty="0"/>
              <a:t>th</a:t>
            </a:r>
            <a:r>
              <a:rPr lang="en-US" b="1" dirty="0"/>
              <a:t> Amendment </a:t>
            </a:r>
            <a:r>
              <a:rPr lang="en-US" dirty="0"/>
              <a:t>(1870) granting suffrage to African American men believing that including women would cause it to fail. He reasoned, that with African American men voting, women’s suffrage would be easier to achieve.</a:t>
            </a:r>
          </a:p>
          <a:p>
            <a:r>
              <a:rPr lang="en-US" dirty="0" smtClean="0"/>
              <a:t>Douglass felt that education was the key for African </a:t>
            </a:r>
            <a:r>
              <a:rPr lang="en-US" dirty="0"/>
              <a:t>Americans to improve their lives. </a:t>
            </a:r>
            <a:r>
              <a:rPr lang="en-US" dirty="0" smtClean="0"/>
              <a:t>Given the inferiority of schools for African American children, in the 1850s he argued for </a:t>
            </a:r>
            <a:r>
              <a:rPr lang="en-US" b="1" dirty="0" smtClean="0"/>
              <a:t>school desegregation</a:t>
            </a:r>
            <a:r>
              <a:rPr lang="en-US" dirty="0" smtClean="0"/>
              <a:t>, called for court action, and argued that full inclusion in education was a more important civil rights issue than even voting and political participation.</a:t>
            </a:r>
          </a:p>
          <a:p>
            <a:r>
              <a:rPr lang="en-US" dirty="0" smtClean="0"/>
              <a:t>Douglass met with radical abolitionist </a:t>
            </a:r>
            <a:r>
              <a:rPr lang="en-US" b="1" dirty="0" smtClean="0"/>
              <a:t>John Brown </a:t>
            </a:r>
            <a:r>
              <a:rPr lang="en-US" dirty="0" smtClean="0"/>
              <a:t>but opposed his plan to start an armed slave rebellion in the South. </a:t>
            </a:r>
          </a:p>
          <a:p>
            <a:endParaRPr lang="en-US" dirty="0" smtClean="0"/>
          </a:p>
          <a:p>
            <a:endParaRPr lang="en-US" dirty="0"/>
          </a:p>
        </p:txBody>
      </p:sp>
      <p:sp>
        <p:nvSpPr>
          <p:cNvPr id="6" name="TextBox 5"/>
          <p:cNvSpPr txBox="1"/>
          <p:nvPr/>
        </p:nvSpPr>
        <p:spPr>
          <a:xfrm>
            <a:off x="9416469" y="3828313"/>
            <a:ext cx="2669071" cy="461665"/>
          </a:xfrm>
          <a:prstGeom prst="rect">
            <a:avLst/>
          </a:prstGeom>
          <a:noFill/>
        </p:spPr>
        <p:txBody>
          <a:bodyPr wrap="square" rtlCol="0">
            <a:spAutoFit/>
          </a:bodyPr>
          <a:lstStyle/>
          <a:p>
            <a:r>
              <a:rPr lang="en-US" sz="1200" dirty="0" smtClean="0"/>
              <a:t>(Above) Douglass </a:t>
            </a:r>
            <a:r>
              <a:rPr lang="en-US" sz="1200" dirty="0" smtClean="0"/>
              <a:t>at age 38, ca. </a:t>
            </a:r>
            <a:r>
              <a:rPr lang="en-US" sz="1200" dirty="0" smtClean="0"/>
              <a:t>1856. (Below) Radical abolitionist John Brown.</a:t>
            </a:r>
            <a:endParaRPr lang="en-US" sz="1200" dirty="0"/>
          </a:p>
        </p:txBody>
      </p:sp>
      <p:pic>
        <p:nvPicPr>
          <p:cNvPr id="5" name="Picture 4"/>
          <p:cNvPicPr>
            <a:picLocks noChangeAspect="1"/>
          </p:cNvPicPr>
          <p:nvPr/>
        </p:nvPicPr>
        <p:blipFill>
          <a:blip r:embed="rId2"/>
          <a:stretch>
            <a:fillRect/>
          </a:stretch>
        </p:blipFill>
        <p:spPr>
          <a:xfrm>
            <a:off x="9515061" y="92766"/>
            <a:ext cx="2364270" cy="3735547"/>
          </a:xfrm>
          <a:prstGeom prst="rect">
            <a:avLst/>
          </a:prstGeom>
        </p:spPr>
      </p:pic>
      <p:pic>
        <p:nvPicPr>
          <p:cNvPr id="4" name="Picture 3"/>
          <p:cNvPicPr>
            <a:picLocks noChangeAspect="1"/>
          </p:cNvPicPr>
          <p:nvPr/>
        </p:nvPicPr>
        <p:blipFill>
          <a:blip r:embed="rId3"/>
          <a:stretch>
            <a:fillRect/>
          </a:stretch>
        </p:blipFill>
        <p:spPr>
          <a:xfrm>
            <a:off x="9697215" y="4289978"/>
            <a:ext cx="1982533" cy="2483383"/>
          </a:xfrm>
          <a:prstGeom prst="rect">
            <a:avLst/>
          </a:prstGeom>
        </p:spPr>
      </p:pic>
    </p:spTree>
    <p:extLst>
      <p:ext uri="{BB962C8B-B14F-4D97-AF65-F5344CB8AC3E}">
        <p14:creationId xmlns:p14="http://schemas.microsoft.com/office/powerpoint/2010/main" val="259042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0"/>
            <a:ext cx="10515600" cy="841512"/>
          </a:xfrm>
        </p:spPr>
        <p:txBody>
          <a:bodyPr>
            <a:normAutofit/>
          </a:bodyPr>
          <a:lstStyle/>
          <a:p>
            <a:pPr algn="ctr"/>
            <a:r>
              <a:rPr lang="en-US" sz="5400" b="1" dirty="0" smtClean="0"/>
              <a:t>Civil War Years (1861-1865)</a:t>
            </a:r>
            <a:endParaRPr lang="en-US" sz="5400" b="1" dirty="0"/>
          </a:p>
        </p:txBody>
      </p:sp>
      <p:sp>
        <p:nvSpPr>
          <p:cNvPr id="3" name="Content Placeholder 2"/>
          <p:cNvSpPr>
            <a:spLocks noGrp="1"/>
          </p:cNvSpPr>
          <p:nvPr>
            <p:ph idx="1"/>
          </p:nvPr>
        </p:nvSpPr>
        <p:spPr>
          <a:xfrm>
            <a:off x="2782958" y="960784"/>
            <a:ext cx="9303024" cy="5784574"/>
          </a:xfrm>
        </p:spPr>
        <p:txBody>
          <a:bodyPr>
            <a:normAutofit fontScale="85000" lnSpcReduction="20000"/>
          </a:bodyPr>
          <a:lstStyle/>
          <a:p>
            <a:r>
              <a:rPr lang="en-US" dirty="0" smtClean="0"/>
              <a:t>For Douglass, </a:t>
            </a:r>
            <a:r>
              <a:rPr lang="en-US" dirty="0" smtClean="0"/>
              <a:t>the </a:t>
            </a:r>
            <a:r>
              <a:rPr lang="en-US" b="1" dirty="0" smtClean="0"/>
              <a:t>Civil War </a:t>
            </a:r>
            <a:r>
              <a:rPr lang="en-US" dirty="0" smtClean="0"/>
              <a:t>was about slavery and he argued that African Americans should be allowed to fight for their freedom.</a:t>
            </a:r>
          </a:p>
          <a:p>
            <a:r>
              <a:rPr lang="en-US" dirty="0" smtClean="0"/>
              <a:t>He was a critic of </a:t>
            </a:r>
            <a:r>
              <a:rPr lang="en-US" dirty="0" smtClean="0"/>
              <a:t>President </a:t>
            </a:r>
            <a:r>
              <a:rPr lang="en-US" b="1" dirty="0" smtClean="0"/>
              <a:t>Abraham Lincoln </a:t>
            </a:r>
            <a:r>
              <a:rPr lang="en-US" dirty="0" smtClean="0"/>
              <a:t>and regularly spoke out against Lincoln’s relatively moderate position on slavery.</a:t>
            </a:r>
          </a:p>
          <a:p>
            <a:r>
              <a:rPr lang="en-US" dirty="0" smtClean="0"/>
              <a:t>Nearly two years after the outbreak of war, Lincoln finally issued the </a:t>
            </a:r>
            <a:r>
              <a:rPr lang="en-US" b="1" dirty="0"/>
              <a:t>Emancipation Proclamation </a:t>
            </a:r>
            <a:r>
              <a:rPr lang="en-US" dirty="0"/>
              <a:t>(1863) </a:t>
            </a:r>
            <a:r>
              <a:rPr lang="en-US" dirty="0" smtClean="0"/>
              <a:t>which enabled </a:t>
            </a:r>
            <a:r>
              <a:rPr lang="en-US" dirty="0"/>
              <a:t>African-Americans, both free blacks and escaped slaves, to join the Union </a:t>
            </a:r>
            <a:r>
              <a:rPr lang="en-US" dirty="0" smtClean="0"/>
              <a:t>Army. Nearly </a:t>
            </a:r>
            <a:r>
              <a:rPr lang="en-US" dirty="0"/>
              <a:t>200,000 volunteered, furthering the Union’s advantage in troop strength.</a:t>
            </a:r>
          </a:p>
          <a:p>
            <a:r>
              <a:rPr lang="en-US" dirty="0" smtClean="0"/>
              <a:t>Douglass met with Lincoln at the White House in 1863 to press for better treatment of African </a:t>
            </a:r>
            <a:r>
              <a:rPr lang="en-US" dirty="0"/>
              <a:t>American soldiers. Among other </a:t>
            </a:r>
            <a:r>
              <a:rPr lang="en-US" dirty="0" smtClean="0"/>
              <a:t>things: black </a:t>
            </a:r>
            <a:r>
              <a:rPr lang="en-US" dirty="0"/>
              <a:t>soldiers were not being paid as much as </a:t>
            </a:r>
            <a:r>
              <a:rPr lang="en-US" dirty="0" smtClean="0"/>
              <a:t>whites, were </a:t>
            </a:r>
            <a:r>
              <a:rPr lang="en-US" dirty="0"/>
              <a:t>being sent on menial or dangerous missions without adequate </a:t>
            </a:r>
            <a:r>
              <a:rPr lang="en-US" dirty="0" smtClean="0"/>
              <a:t>support, were not promoted when deserving, and they were either </a:t>
            </a:r>
            <a:r>
              <a:rPr lang="en-US" dirty="0"/>
              <a:t>executed </a:t>
            </a:r>
            <a:r>
              <a:rPr lang="en-US" dirty="0" smtClean="0"/>
              <a:t>or </a:t>
            </a:r>
            <a:r>
              <a:rPr lang="en-US" dirty="0"/>
              <a:t>sold </a:t>
            </a:r>
            <a:r>
              <a:rPr lang="en-US" dirty="0" smtClean="0"/>
              <a:t>into slavery when captured by Confederates.</a:t>
            </a:r>
          </a:p>
          <a:p>
            <a:r>
              <a:rPr lang="en-US" dirty="0" smtClean="0"/>
              <a:t>Lincoln treated Douglass with respect but did little to meet his demands. For example, it was not </a:t>
            </a:r>
            <a:r>
              <a:rPr lang="en-US" dirty="0" smtClean="0"/>
              <a:t>until </a:t>
            </a:r>
            <a:r>
              <a:rPr lang="en-US" dirty="0"/>
              <a:t>June 15, 1864 </a:t>
            </a:r>
            <a:r>
              <a:rPr lang="en-US" dirty="0" smtClean="0"/>
              <a:t>that legislation was passed to equalize </a:t>
            </a:r>
            <a:r>
              <a:rPr lang="en-US" dirty="0"/>
              <a:t>pay and make it retroactive to January 1. It also enabled black troops to collect back pay for 1862 and 1863, but </a:t>
            </a:r>
            <a:r>
              <a:rPr lang="en-US" dirty="0" smtClean="0"/>
              <a:t>imposed a number of conditions not </a:t>
            </a:r>
            <a:r>
              <a:rPr lang="en-US" dirty="0"/>
              <a:t>resolved until the war’s end</a:t>
            </a:r>
            <a:r>
              <a:rPr lang="en-US" dirty="0" smtClean="0"/>
              <a:t>.</a:t>
            </a:r>
          </a:p>
        </p:txBody>
      </p:sp>
      <p:pic>
        <p:nvPicPr>
          <p:cNvPr id="4" name="Picture 3"/>
          <p:cNvPicPr>
            <a:picLocks noChangeAspect="1"/>
          </p:cNvPicPr>
          <p:nvPr/>
        </p:nvPicPr>
        <p:blipFill rotWithShape="1">
          <a:blip r:embed="rId2"/>
          <a:srcRect l="20529" t="16741" r="12044" b="6698"/>
          <a:stretch/>
        </p:blipFill>
        <p:spPr>
          <a:xfrm>
            <a:off x="106018" y="1052431"/>
            <a:ext cx="2676940" cy="4969566"/>
          </a:xfrm>
          <a:prstGeom prst="rect">
            <a:avLst/>
          </a:prstGeom>
        </p:spPr>
      </p:pic>
      <p:sp>
        <p:nvSpPr>
          <p:cNvPr id="6" name="TextBox 5"/>
          <p:cNvSpPr txBox="1"/>
          <p:nvPr/>
        </p:nvSpPr>
        <p:spPr>
          <a:xfrm>
            <a:off x="106018" y="6113646"/>
            <a:ext cx="2676940" cy="276999"/>
          </a:xfrm>
          <a:prstGeom prst="rect">
            <a:avLst/>
          </a:prstGeom>
          <a:noFill/>
        </p:spPr>
        <p:txBody>
          <a:bodyPr wrap="square" rtlCol="0">
            <a:spAutoFit/>
          </a:bodyPr>
          <a:lstStyle/>
          <a:p>
            <a:r>
              <a:rPr lang="en-US" sz="1200" dirty="0" smtClean="0"/>
              <a:t>Douglass </a:t>
            </a:r>
            <a:r>
              <a:rPr lang="en-US" sz="1200" dirty="0" smtClean="0"/>
              <a:t>at age </a:t>
            </a:r>
            <a:r>
              <a:rPr lang="en-US" sz="1200" dirty="0" smtClean="0"/>
              <a:t>45</a:t>
            </a:r>
            <a:r>
              <a:rPr lang="en-US" sz="1200" dirty="0" smtClean="0"/>
              <a:t>, </a:t>
            </a:r>
            <a:r>
              <a:rPr lang="en-US" sz="1200" dirty="0" smtClean="0"/>
              <a:t>Jan. 1863.</a:t>
            </a:r>
            <a:endParaRPr lang="en-US" sz="1200" dirty="0"/>
          </a:p>
        </p:txBody>
      </p:sp>
    </p:spTree>
    <p:extLst>
      <p:ext uri="{BB962C8B-B14F-4D97-AF65-F5344CB8AC3E}">
        <p14:creationId xmlns:p14="http://schemas.microsoft.com/office/powerpoint/2010/main" val="66942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106017"/>
            <a:ext cx="11449879" cy="649357"/>
          </a:xfrm>
        </p:spPr>
        <p:txBody>
          <a:bodyPr>
            <a:normAutofit fontScale="90000"/>
          </a:bodyPr>
          <a:lstStyle/>
          <a:p>
            <a:pPr algn="ctr"/>
            <a:r>
              <a:rPr lang="en-US" sz="4800" b="1" dirty="0" smtClean="0"/>
              <a:t>Reconstruction (1865-1876)</a:t>
            </a:r>
            <a:endParaRPr lang="en-US" sz="4800" b="1" dirty="0"/>
          </a:p>
        </p:txBody>
      </p:sp>
      <p:sp>
        <p:nvSpPr>
          <p:cNvPr id="3" name="Content Placeholder 2"/>
          <p:cNvSpPr>
            <a:spLocks noGrp="1"/>
          </p:cNvSpPr>
          <p:nvPr>
            <p:ph idx="1"/>
          </p:nvPr>
        </p:nvSpPr>
        <p:spPr>
          <a:xfrm>
            <a:off x="3255308" y="755374"/>
            <a:ext cx="8790917" cy="5989984"/>
          </a:xfrm>
        </p:spPr>
        <p:txBody>
          <a:bodyPr>
            <a:normAutofit fontScale="85000" lnSpcReduction="20000"/>
          </a:bodyPr>
          <a:lstStyle/>
          <a:p>
            <a:r>
              <a:rPr lang="en-US" dirty="0" smtClean="0"/>
              <a:t>Douglass served as </a:t>
            </a:r>
            <a:r>
              <a:rPr lang="en-US" dirty="0"/>
              <a:t>president of the </a:t>
            </a:r>
            <a:r>
              <a:rPr lang="en-US" dirty="0" smtClean="0"/>
              <a:t>government-created, Reconstruction-era </a:t>
            </a:r>
            <a:r>
              <a:rPr lang="en-US" b="1" dirty="0" smtClean="0"/>
              <a:t>Freedman’s </a:t>
            </a:r>
            <a:r>
              <a:rPr lang="en-US" b="1" dirty="0"/>
              <a:t>Savings </a:t>
            </a:r>
            <a:r>
              <a:rPr lang="en-US" b="1" dirty="0" smtClean="0"/>
              <a:t>Bank</a:t>
            </a:r>
            <a:r>
              <a:rPr lang="en-US" dirty="0"/>
              <a:t> </a:t>
            </a:r>
            <a:r>
              <a:rPr lang="en-US" dirty="0" smtClean="0"/>
              <a:t>toward the end of its tenure. It was designed to help former slaves economically so that they would </a:t>
            </a:r>
            <a:r>
              <a:rPr lang="en-US" dirty="0"/>
              <a:t>not </a:t>
            </a:r>
            <a:r>
              <a:rPr lang="en-US" dirty="0" smtClean="0"/>
              <a:t>be subject to sharecropping and forced labor in the South.</a:t>
            </a:r>
          </a:p>
          <a:p>
            <a:r>
              <a:rPr lang="en-US" dirty="0" smtClean="0"/>
              <a:t>It helped African Americans build savings, enabled community organizations (churches, charities, etc.) </a:t>
            </a:r>
            <a:r>
              <a:rPr lang="en-US" dirty="0"/>
              <a:t>to increase their financial strength and </a:t>
            </a:r>
            <a:r>
              <a:rPr lang="en-US" dirty="0" smtClean="0"/>
              <a:t>expand, and helped create hospitals, schools, and aid societies</a:t>
            </a:r>
          </a:p>
          <a:p>
            <a:r>
              <a:rPr lang="en-US" dirty="0" smtClean="0"/>
              <a:t>Similarly, the </a:t>
            </a:r>
            <a:r>
              <a:rPr lang="en-US" b="1" dirty="0" smtClean="0"/>
              <a:t>Freedman’s Bureau </a:t>
            </a:r>
            <a:r>
              <a:rPr lang="en-US" dirty="0" smtClean="0"/>
              <a:t>distributed </a:t>
            </a:r>
            <a:r>
              <a:rPr lang="en-US" dirty="0"/>
              <a:t>clothing, food, and fuel to </a:t>
            </a:r>
            <a:r>
              <a:rPr lang="en-US" dirty="0" smtClean="0"/>
              <a:t>former slaves and </a:t>
            </a:r>
            <a:r>
              <a:rPr lang="en-US" dirty="0"/>
              <a:t>white </a:t>
            </a:r>
            <a:r>
              <a:rPr lang="en-US" dirty="0" smtClean="0"/>
              <a:t>refugees; protected </a:t>
            </a:r>
            <a:r>
              <a:rPr lang="en-US" dirty="0"/>
              <a:t>the civil rights of former slaves by offering them legal </a:t>
            </a:r>
            <a:r>
              <a:rPr lang="en-US" dirty="0" smtClean="0"/>
              <a:t>counsel; and helped </a:t>
            </a:r>
            <a:r>
              <a:rPr lang="en-US" dirty="0"/>
              <a:t>to establish many of </a:t>
            </a:r>
            <a:r>
              <a:rPr lang="en-US" dirty="0" smtClean="0"/>
              <a:t>the first public schools in the South. </a:t>
            </a:r>
          </a:p>
          <a:p>
            <a:r>
              <a:rPr lang="en-US" dirty="0" smtClean="0"/>
              <a:t>Douglass was appointed by President </a:t>
            </a:r>
            <a:r>
              <a:rPr lang="en-US" b="1" dirty="0" smtClean="0"/>
              <a:t>Ulysses Grant </a:t>
            </a:r>
            <a:r>
              <a:rPr lang="en-US" dirty="0" smtClean="0"/>
              <a:t>as the </a:t>
            </a:r>
            <a:r>
              <a:rPr lang="en-US" b="1" dirty="0" smtClean="0"/>
              <a:t>chargé </a:t>
            </a:r>
            <a:r>
              <a:rPr lang="en-US" b="1" dirty="0"/>
              <a:t>d'affaires </a:t>
            </a:r>
            <a:r>
              <a:rPr lang="en-US" dirty="0" smtClean="0"/>
              <a:t>(the official U.S. diplomat) for </a:t>
            </a:r>
            <a:r>
              <a:rPr lang="en-US" dirty="0"/>
              <a:t>the Dominican </a:t>
            </a:r>
            <a:r>
              <a:rPr lang="en-US" dirty="0" smtClean="0"/>
              <a:t>Republic. Douglass and Grant favored annexation with the idea that it might become a U.S. state for African Americans. But congress opposed annexation and Douglass resigned.</a:t>
            </a:r>
          </a:p>
          <a:p>
            <a:r>
              <a:rPr lang="en-US" dirty="0"/>
              <a:t>n 1872, Douglass became the first African American nominated for </a:t>
            </a:r>
            <a:r>
              <a:rPr lang="en-US" b="1" dirty="0"/>
              <a:t>Vice President of the United States</a:t>
            </a:r>
            <a:r>
              <a:rPr lang="en-US" dirty="0"/>
              <a:t>, as </a:t>
            </a:r>
            <a:r>
              <a:rPr lang="en-US" b="1" dirty="0"/>
              <a:t>Victoria </a:t>
            </a:r>
            <a:r>
              <a:rPr lang="en-US" b="1" dirty="0" smtClean="0"/>
              <a:t>Woodhull</a:t>
            </a:r>
            <a:r>
              <a:rPr lang="en-US" dirty="0" smtClean="0"/>
              <a:t>’s running </a:t>
            </a:r>
            <a:r>
              <a:rPr lang="en-US" dirty="0"/>
              <a:t>mate on the Equal Rights Party ticket</a:t>
            </a:r>
            <a:r>
              <a:rPr lang="en-US" dirty="0" smtClean="0"/>
              <a:t>.</a:t>
            </a:r>
          </a:p>
        </p:txBody>
      </p:sp>
      <p:pic>
        <p:nvPicPr>
          <p:cNvPr id="4" name="Picture 3"/>
          <p:cNvPicPr>
            <a:picLocks noChangeAspect="1"/>
          </p:cNvPicPr>
          <p:nvPr/>
        </p:nvPicPr>
        <p:blipFill>
          <a:blip r:embed="rId2"/>
          <a:stretch>
            <a:fillRect/>
          </a:stretch>
        </p:blipFill>
        <p:spPr>
          <a:xfrm>
            <a:off x="125895" y="1325217"/>
            <a:ext cx="3129413" cy="4036943"/>
          </a:xfrm>
          <a:prstGeom prst="rect">
            <a:avLst/>
          </a:prstGeom>
        </p:spPr>
      </p:pic>
      <p:sp>
        <p:nvSpPr>
          <p:cNvPr id="5" name="TextBox 4"/>
          <p:cNvSpPr txBox="1"/>
          <p:nvPr/>
        </p:nvSpPr>
        <p:spPr>
          <a:xfrm>
            <a:off x="578368" y="5477755"/>
            <a:ext cx="2676940" cy="276999"/>
          </a:xfrm>
          <a:prstGeom prst="rect">
            <a:avLst/>
          </a:prstGeom>
          <a:noFill/>
        </p:spPr>
        <p:txBody>
          <a:bodyPr wrap="square" rtlCol="0">
            <a:spAutoFit/>
          </a:bodyPr>
          <a:lstStyle/>
          <a:p>
            <a:r>
              <a:rPr lang="en-US" sz="1200" dirty="0" smtClean="0"/>
              <a:t>Douglass </a:t>
            </a:r>
            <a:r>
              <a:rPr lang="en-US" sz="1200" dirty="0" smtClean="0"/>
              <a:t>at age </a:t>
            </a:r>
            <a:r>
              <a:rPr lang="en-US" sz="1200" dirty="0" smtClean="0"/>
              <a:t>52, Apr. </a:t>
            </a:r>
            <a:r>
              <a:rPr lang="en-US" sz="1200" dirty="0" smtClean="0"/>
              <a:t>1870.</a:t>
            </a:r>
            <a:endParaRPr lang="en-US" sz="1200" dirty="0"/>
          </a:p>
        </p:txBody>
      </p:sp>
    </p:spTree>
    <p:extLst>
      <p:ext uri="{BB962C8B-B14F-4D97-AF65-F5344CB8AC3E}">
        <p14:creationId xmlns:p14="http://schemas.microsoft.com/office/powerpoint/2010/main" val="57014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90922" y="2398643"/>
            <a:ext cx="1868556" cy="4215642"/>
          </a:xfrm>
        </p:spPr>
        <p:txBody>
          <a:bodyPr>
            <a:normAutofit/>
          </a:bodyPr>
          <a:lstStyle/>
          <a:p>
            <a:pPr marL="0" indent="0">
              <a:buNone/>
            </a:pPr>
            <a:r>
              <a:rPr lang="en-US" sz="2000" dirty="0" smtClean="0"/>
              <a:t>A man representing </a:t>
            </a:r>
            <a:r>
              <a:rPr lang="en-US" sz="2000" dirty="0"/>
              <a:t>the </a:t>
            </a:r>
            <a:r>
              <a:rPr lang="en-US" sz="2000" dirty="0" smtClean="0"/>
              <a:t>Freedman’s </a:t>
            </a:r>
            <a:r>
              <a:rPr lang="en-US" sz="2000" dirty="0"/>
              <a:t>Bureau stands between armed groups of </a:t>
            </a:r>
            <a:r>
              <a:rPr lang="en-US" sz="2000" dirty="0" smtClean="0"/>
              <a:t>whites and African Americans. Wood engraving by Alfred R. Waud, 1868. Published in </a:t>
            </a:r>
            <a:r>
              <a:rPr lang="en-US" sz="2000" i="1" dirty="0" smtClean="0"/>
              <a:t>Harper’s Weekly</a:t>
            </a:r>
            <a:r>
              <a:rPr lang="en-US" sz="2000" dirty="0" smtClean="0"/>
              <a:t>.</a:t>
            </a:r>
            <a:endParaRPr lang="en-US" sz="2000" dirty="0"/>
          </a:p>
        </p:txBody>
      </p:sp>
      <p:pic>
        <p:nvPicPr>
          <p:cNvPr id="4" name="Picture 3"/>
          <p:cNvPicPr>
            <a:picLocks noChangeAspect="1"/>
          </p:cNvPicPr>
          <p:nvPr/>
        </p:nvPicPr>
        <p:blipFill rotWithShape="1">
          <a:blip r:embed="rId2"/>
          <a:srcRect l="7160" t="13288" r="8176" b="15991"/>
          <a:stretch/>
        </p:blipFill>
        <p:spPr>
          <a:xfrm>
            <a:off x="159024" y="92765"/>
            <a:ext cx="9918027" cy="6626087"/>
          </a:xfrm>
          <a:prstGeom prst="rect">
            <a:avLst/>
          </a:prstGeom>
        </p:spPr>
      </p:pic>
    </p:spTree>
    <p:extLst>
      <p:ext uri="{BB962C8B-B14F-4D97-AF65-F5344CB8AC3E}">
        <p14:creationId xmlns:p14="http://schemas.microsoft.com/office/powerpoint/2010/main" val="150188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52" y="126587"/>
            <a:ext cx="8133522" cy="615534"/>
          </a:xfrm>
        </p:spPr>
        <p:txBody>
          <a:bodyPr>
            <a:normAutofit fontScale="90000"/>
          </a:bodyPr>
          <a:lstStyle/>
          <a:p>
            <a:pPr algn="ctr"/>
            <a:r>
              <a:rPr lang="en-US" sz="4800" b="1" dirty="0" smtClean="0"/>
              <a:t>Later Years (1877-1895)</a:t>
            </a:r>
            <a:endParaRPr lang="en-US" sz="4800" b="1" dirty="0"/>
          </a:p>
        </p:txBody>
      </p:sp>
      <p:sp>
        <p:nvSpPr>
          <p:cNvPr id="3" name="Content Placeholder 2"/>
          <p:cNvSpPr>
            <a:spLocks noGrp="1"/>
          </p:cNvSpPr>
          <p:nvPr>
            <p:ph idx="1"/>
          </p:nvPr>
        </p:nvSpPr>
        <p:spPr>
          <a:xfrm>
            <a:off x="119269" y="742121"/>
            <a:ext cx="9351065" cy="6016487"/>
          </a:xfrm>
        </p:spPr>
        <p:txBody>
          <a:bodyPr>
            <a:normAutofit fontScale="70000" lnSpcReduction="20000"/>
          </a:bodyPr>
          <a:lstStyle/>
          <a:p>
            <a:r>
              <a:rPr lang="en-US" dirty="0" smtClean="0"/>
              <a:t>After </a:t>
            </a:r>
            <a:r>
              <a:rPr lang="en-US" dirty="0"/>
              <a:t>the Freedman’s Savings Bank folded at the end of Reconstruction, Douglass accepted appointment from President </a:t>
            </a:r>
            <a:r>
              <a:rPr lang="en-US" b="1" dirty="0"/>
              <a:t>Rutherford B. Hayes </a:t>
            </a:r>
            <a:r>
              <a:rPr lang="en-US" dirty="0"/>
              <a:t>as </a:t>
            </a:r>
            <a:r>
              <a:rPr lang="en-US" b="1" dirty="0"/>
              <a:t>U.S. Marshall </a:t>
            </a:r>
            <a:r>
              <a:rPr lang="en-US" dirty="0"/>
              <a:t>for the District of Columbia, his new home</a:t>
            </a:r>
            <a:r>
              <a:rPr lang="en-US" dirty="0" smtClean="0"/>
              <a:t>.</a:t>
            </a:r>
          </a:p>
          <a:p>
            <a:r>
              <a:rPr lang="en-US" dirty="0" smtClean="0"/>
              <a:t>In 1877 he visited his former master </a:t>
            </a:r>
            <a:r>
              <a:rPr lang="en-US" b="1" dirty="0" smtClean="0"/>
              <a:t>Thomas Auld</a:t>
            </a:r>
            <a:r>
              <a:rPr lang="en-US" dirty="0" smtClean="0"/>
              <a:t>, at the request of Auld’s daughter, on his deathbed and the two reconciled.</a:t>
            </a:r>
          </a:p>
          <a:p>
            <a:r>
              <a:rPr lang="en-US" dirty="0" smtClean="0"/>
              <a:t>In 1881 he was named </a:t>
            </a:r>
            <a:r>
              <a:rPr lang="en-US" b="1" dirty="0" smtClean="0"/>
              <a:t>Recorder of Deeds </a:t>
            </a:r>
            <a:r>
              <a:rPr lang="en-US" dirty="0" smtClean="0"/>
              <a:t>for D.C.</a:t>
            </a:r>
          </a:p>
          <a:p>
            <a:r>
              <a:rPr lang="en-US" dirty="0"/>
              <a:t>After the death of his first wife, Douglass married a white woman (seated at right), </a:t>
            </a:r>
            <a:r>
              <a:rPr lang="en-US" b="1" dirty="0"/>
              <a:t>Helen Pitts </a:t>
            </a:r>
            <a:r>
              <a:rPr lang="en-US" dirty="0"/>
              <a:t>a feminist from New York who was 20 years younger. Amid criticism, he explained that his first wife was the color of his mother and his second wife was the color of his father.</a:t>
            </a:r>
          </a:p>
          <a:p>
            <a:r>
              <a:rPr lang="en-US" dirty="0" smtClean="0"/>
              <a:t>Douglass traveled and spoke around </a:t>
            </a:r>
            <a:r>
              <a:rPr lang="en-US" dirty="0"/>
              <a:t>the world </a:t>
            </a:r>
            <a:r>
              <a:rPr lang="en-US" dirty="0" smtClean="0"/>
              <a:t>and at the </a:t>
            </a:r>
            <a:r>
              <a:rPr lang="en-US" b="1" dirty="0"/>
              <a:t>1888 Republican National Convention</a:t>
            </a:r>
            <a:r>
              <a:rPr lang="en-US" dirty="0"/>
              <a:t>, Douglass became the first African American to receive a vote for </a:t>
            </a:r>
            <a:r>
              <a:rPr lang="en-US" b="1" dirty="0"/>
              <a:t>President of the United States </a:t>
            </a:r>
            <a:r>
              <a:rPr lang="en-US" dirty="0"/>
              <a:t>in a major party's roll call </a:t>
            </a:r>
            <a:r>
              <a:rPr lang="en-US" dirty="0" smtClean="0"/>
              <a:t>vote.</a:t>
            </a:r>
          </a:p>
          <a:p>
            <a:r>
              <a:rPr lang="en-US" dirty="0" smtClean="0"/>
              <a:t>In 1889, President </a:t>
            </a:r>
            <a:r>
              <a:rPr lang="en-US" b="1" dirty="0" smtClean="0"/>
              <a:t>Benjamin Harrison </a:t>
            </a:r>
            <a:r>
              <a:rPr lang="en-US" dirty="0"/>
              <a:t>appointed Douglass </a:t>
            </a:r>
            <a:r>
              <a:rPr lang="en-US" b="1" dirty="0" smtClean="0"/>
              <a:t>U.S. minister </a:t>
            </a:r>
            <a:r>
              <a:rPr lang="en-US" b="1" dirty="0"/>
              <a:t>resident and consul-general to </a:t>
            </a:r>
            <a:r>
              <a:rPr lang="en-US" b="1" dirty="0" smtClean="0"/>
              <a:t>Haiti </a:t>
            </a:r>
            <a:r>
              <a:rPr lang="en-US" dirty="0"/>
              <a:t>and </a:t>
            </a:r>
            <a:r>
              <a:rPr lang="en-US" b="1" dirty="0" smtClean="0"/>
              <a:t>chargé </a:t>
            </a:r>
            <a:r>
              <a:rPr lang="en-US" b="1" dirty="0"/>
              <a:t>d'affaires for </a:t>
            </a:r>
            <a:r>
              <a:rPr lang="en-US" b="1" dirty="0" smtClean="0"/>
              <a:t>the Dominican Republic</a:t>
            </a:r>
            <a:r>
              <a:rPr lang="en-US" dirty="0" smtClean="0"/>
              <a:t>. </a:t>
            </a:r>
          </a:p>
          <a:p>
            <a:r>
              <a:rPr lang="en-US" dirty="0" smtClean="0"/>
              <a:t>In </a:t>
            </a:r>
            <a:r>
              <a:rPr lang="en-US" dirty="0"/>
              <a:t>1892, Douglass constructed rental housing for </a:t>
            </a:r>
            <a:r>
              <a:rPr lang="en-US" dirty="0" smtClean="0"/>
              <a:t>African Americans, </a:t>
            </a:r>
            <a:r>
              <a:rPr lang="en-US" dirty="0"/>
              <a:t>now known as </a:t>
            </a:r>
            <a:r>
              <a:rPr lang="en-US" b="1" dirty="0"/>
              <a:t>Douglass Place</a:t>
            </a:r>
            <a:r>
              <a:rPr lang="en-US" dirty="0"/>
              <a:t>, in </a:t>
            </a:r>
            <a:r>
              <a:rPr lang="en-US" dirty="0" smtClean="0"/>
              <a:t>Baltimore</a:t>
            </a:r>
            <a:r>
              <a:rPr lang="en-US" dirty="0"/>
              <a:t>. The complex still exists, and in 2003 was listed on the National Register of Historic Places</a:t>
            </a:r>
            <a:r>
              <a:rPr lang="en-US" dirty="0" smtClean="0"/>
              <a:t>.</a:t>
            </a:r>
          </a:p>
          <a:p>
            <a:r>
              <a:rPr lang="en-US" dirty="0"/>
              <a:t>In 1893, Haiti named Douglass co-commissioner of its pavilion at the </a:t>
            </a:r>
            <a:r>
              <a:rPr lang="en-US" b="1" dirty="0"/>
              <a:t>World’s Columbian Exposition in Chicago</a:t>
            </a:r>
            <a:r>
              <a:rPr lang="en-US" dirty="0" smtClean="0"/>
              <a:t>.</a:t>
            </a:r>
          </a:p>
          <a:p>
            <a:r>
              <a:rPr lang="en-US" dirty="0" smtClean="0"/>
              <a:t>In 1895, Douglass died of a massive heart attack at age 77 and was buried in Rochester, New York (his longest home) in the same cemetery as Susan B. Anthony who died in 1906.</a:t>
            </a:r>
            <a:endParaRPr lang="en-US" dirty="0"/>
          </a:p>
          <a:p>
            <a:endParaRPr lang="en-US" dirty="0" smtClean="0"/>
          </a:p>
          <a:p>
            <a:endParaRPr lang="en-US" dirty="0"/>
          </a:p>
        </p:txBody>
      </p:sp>
      <p:pic>
        <p:nvPicPr>
          <p:cNvPr id="6" name="Picture 5"/>
          <p:cNvPicPr>
            <a:picLocks noChangeAspect="1"/>
          </p:cNvPicPr>
          <p:nvPr/>
        </p:nvPicPr>
        <p:blipFill>
          <a:blip r:embed="rId2"/>
          <a:stretch>
            <a:fillRect/>
          </a:stretch>
        </p:blipFill>
        <p:spPr>
          <a:xfrm>
            <a:off x="9470334" y="126587"/>
            <a:ext cx="2583008" cy="3241675"/>
          </a:xfrm>
          <a:prstGeom prst="rect">
            <a:avLst/>
          </a:prstGeom>
        </p:spPr>
      </p:pic>
      <p:pic>
        <p:nvPicPr>
          <p:cNvPr id="7" name="Picture 6"/>
          <p:cNvPicPr>
            <a:picLocks noChangeAspect="1"/>
          </p:cNvPicPr>
          <p:nvPr/>
        </p:nvPicPr>
        <p:blipFill>
          <a:blip r:embed="rId3"/>
          <a:stretch>
            <a:fillRect/>
          </a:stretch>
        </p:blipFill>
        <p:spPr>
          <a:xfrm>
            <a:off x="9470333" y="3485322"/>
            <a:ext cx="2684095" cy="3273286"/>
          </a:xfrm>
          <a:prstGeom prst="rect">
            <a:avLst/>
          </a:prstGeom>
        </p:spPr>
      </p:pic>
    </p:spTree>
    <p:extLst>
      <p:ext uri="{BB962C8B-B14F-4D97-AF65-F5344CB8AC3E}">
        <p14:creationId xmlns:p14="http://schemas.microsoft.com/office/powerpoint/2010/main" val="3152788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248&quot;&gt;&lt;/object&gt;&lt;object type=&quot;2&quot; unique_id=&quot;10249&quot;&gt;&lt;object type=&quot;3&quot; unique_id=&quot;10250&quot;&gt;&lt;property id=&quot;20148&quot; value=&quot;5&quot;/&gt;&lt;property id=&quot;20300&quot; value=&quot;Slide 1 - &amp;quot;Frederick Douglass and Responsibility&amp;quot;&quot;/&gt;&lt;property id=&quot;20307&quot; value=&quot;256&quot;/&gt;&lt;/object&gt;&lt;object type=&quot;3&quot; unique_id=&quot;10272&quot;&gt;&lt;property id=&quot;20148&quot; value=&quot;5&quot;/&gt;&lt;property id=&quot;20300&quot; value=&quot;Slide 2 - &amp;quot;Introduction&amp;quot;&quot;/&gt;&lt;property id=&quot;20307&quot; value=&quot;257&quot;/&gt;&lt;/object&gt;&lt;object type=&quot;3&quot; unique_id=&quot;10329&quot;&gt;&lt;property id=&quot;20148&quot; value=&quot;5&quot;/&gt;&lt;property id=&quot;20300&quot; value=&quot;Slide 3 - &amp;quot;Slavery, Education, and Escape&amp;quot;&quot;/&gt;&lt;property id=&quot;20307&quot; value=&quot;258&quot;/&gt;&lt;/object&gt;&lt;object type=&quot;3&quot; unique_id=&quot;10330&quot;&gt;&lt;property id=&quot;20148&quot; value=&quot;5&quot;/&gt;&lt;property id=&quot;20300&quot; value=&quot;Slide 4 - &amp;quot;Abolitionist Leader&amp;quot;&quot;/&gt;&lt;property id=&quot;20307&quot; value=&quot;259&quot;/&gt;&lt;/object&gt;&lt;object type=&quot;3&quot; unique_id=&quot;10331&quot;&gt;&lt;property id=&quot;20148&quot; value=&quot;5&quot;/&gt;&lt;property id=&quot;20300&quot; value=&quot;Slide 6 - &amp;quot;Civil War Years (1861-1865)&amp;quot;&quot;/&gt;&lt;property id=&quot;20307&quot; value=&quot;260&quot;/&gt;&lt;/object&gt;&lt;object type=&quot;3&quot; unique_id=&quot;10353&quot;&gt;&lt;property id=&quot;20148&quot; value=&quot;5&quot;/&gt;&lt;property id=&quot;20300&quot; value=&quot;Slide 5 - &amp;quot;Abolitionist Leader&amp;quot;&quot;/&gt;&lt;property id=&quot;20307&quot; value=&quot;261&quot;/&gt;&lt;/object&gt;&lt;object type=&quot;3&quot; unique_id=&quot;10410&quot;&gt;&lt;property id=&quot;20148&quot; value=&quot;5&quot;/&gt;&lt;property id=&quot;20300&quot; value=&quot;Slide 7 - &amp;quot;Reconstruction (1865-1876)&amp;quot;&quot;/&gt;&lt;property id=&quot;20307&quot; value=&quot;262&quot;/&gt;&lt;/object&gt;&lt;object type=&quot;3&quot; unique_id=&quot;10411&quot;&gt;&lt;property id=&quot;20148&quot; value=&quot;5&quot;/&gt;&lt;property id=&quot;20300&quot; value=&quot;Slide 8&quot;/&gt;&lt;property id=&quot;20307&quot; value=&quot;263&quot;/&gt;&lt;/object&gt;&lt;object type=&quot;3&quot; unique_id=&quot;10472&quot;&gt;&lt;property id=&quot;20148&quot; value=&quot;5&quot;/&gt;&lt;property id=&quot;20300&quot; value=&quot;Slide 9 - &amp;quot;Later Years (1877-1895)&amp;quot;&quot;/&gt;&lt;property id=&quot;20307&quot; value=&quot;264&quot;/&gt;&lt;/object&gt;&lt;object type=&quot;3&quot; unique_id=&quot;10473&quot;&gt;&lt;property id=&quot;20148&quot; value=&quot;5&quot;/&gt;&lt;property id=&quot;20300&quot; value=&quot;Slide 10 - &amp;quot;Conclusion&amp;quot;&quot;/&gt;&lt;property id=&quot;20307&quot; value=&quot;2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1705</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Frederick Douglass and Responsibility</vt:lpstr>
      <vt:lpstr>Introduction</vt:lpstr>
      <vt:lpstr>Slavery, Education, and Escape</vt:lpstr>
      <vt:lpstr>Abolitionist Leader</vt:lpstr>
      <vt:lpstr>Abolitionist Leader</vt:lpstr>
      <vt:lpstr>Civil War Years (1861-1865)</vt:lpstr>
      <vt:lpstr>Reconstruction (1865-1876)</vt:lpstr>
      <vt:lpstr>PowerPoint Presentation</vt:lpstr>
      <vt:lpstr>Later Years (1877-1895)</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Frederick Douglass and Responsibility</dc:title>
  <dc:creator>Artemus Ward</dc:creator>
  <cp:lastModifiedBy>Artemus Ward</cp:lastModifiedBy>
  <cp:revision>46</cp:revision>
  <dcterms:created xsi:type="dcterms:W3CDTF">2017-04-24T22:32:21Z</dcterms:created>
  <dcterms:modified xsi:type="dcterms:W3CDTF">2017-04-27T01:45:10Z</dcterms:modified>
</cp:coreProperties>
</file>