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60" r:id="rId5"/>
    <p:sldId id="258" r:id="rId6"/>
    <p:sldId id="263" r:id="rId7"/>
    <p:sldId id="259" r:id="rId8"/>
    <p:sldId id="261" r:id="rId9"/>
    <p:sldId id="265" r:id="rId10"/>
    <p:sldId id="264" r:id="rId11"/>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9" autoAdjust="0"/>
    <p:restoredTop sz="94660"/>
  </p:normalViewPr>
  <p:slideViewPr>
    <p:cSldViewPr snapToGrid="0">
      <p:cViewPr varScale="1">
        <p:scale>
          <a:sx n="72" d="100"/>
          <a:sy n="72" d="100"/>
        </p:scale>
        <p:origin x="16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45101D-53C0-4F99-805B-8A3BC0327F43}" type="datetimeFigureOut">
              <a:rPr lang="en-US" smtClean="0"/>
              <a:t>4/22/2017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210AAF-06AD-46AC-836E-12895A7B2D9B}" type="slidenum">
              <a:rPr lang="en-US" smtClean="0"/>
              <a:t>‹#›</a:t>
            </a:fld>
            <a:endParaRPr lang="en-US" dirty="0"/>
          </a:p>
        </p:txBody>
      </p:sp>
    </p:spTree>
    <p:extLst>
      <p:ext uri="{BB962C8B-B14F-4D97-AF65-F5344CB8AC3E}">
        <p14:creationId xmlns:p14="http://schemas.microsoft.com/office/powerpoint/2010/main" val="424199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45101D-53C0-4F99-805B-8A3BC0327F43}" type="datetimeFigureOut">
              <a:rPr lang="en-US" smtClean="0"/>
              <a:t>4/22/2017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210AAF-06AD-46AC-836E-12895A7B2D9B}" type="slidenum">
              <a:rPr lang="en-US" smtClean="0"/>
              <a:t>‹#›</a:t>
            </a:fld>
            <a:endParaRPr lang="en-US" dirty="0"/>
          </a:p>
        </p:txBody>
      </p:sp>
    </p:spTree>
    <p:extLst>
      <p:ext uri="{BB962C8B-B14F-4D97-AF65-F5344CB8AC3E}">
        <p14:creationId xmlns:p14="http://schemas.microsoft.com/office/powerpoint/2010/main" val="2744266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45101D-53C0-4F99-805B-8A3BC0327F43}" type="datetimeFigureOut">
              <a:rPr lang="en-US" smtClean="0"/>
              <a:t>4/22/2017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210AAF-06AD-46AC-836E-12895A7B2D9B}" type="slidenum">
              <a:rPr lang="en-US" smtClean="0"/>
              <a:t>‹#›</a:t>
            </a:fld>
            <a:endParaRPr lang="en-US" dirty="0"/>
          </a:p>
        </p:txBody>
      </p:sp>
    </p:spTree>
    <p:extLst>
      <p:ext uri="{BB962C8B-B14F-4D97-AF65-F5344CB8AC3E}">
        <p14:creationId xmlns:p14="http://schemas.microsoft.com/office/powerpoint/2010/main" val="1650160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45101D-53C0-4F99-805B-8A3BC0327F43}" type="datetimeFigureOut">
              <a:rPr lang="en-US" smtClean="0"/>
              <a:t>4/22/2017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210AAF-06AD-46AC-836E-12895A7B2D9B}" type="slidenum">
              <a:rPr lang="en-US" smtClean="0"/>
              <a:t>‹#›</a:t>
            </a:fld>
            <a:endParaRPr lang="en-US" dirty="0"/>
          </a:p>
        </p:txBody>
      </p:sp>
    </p:spTree>
    <p:extLst>
      <p:ext uri="{BB962C8B-B14F-4D97-AF65-F5344CB8AC3E}">
        <p14:creationId xmlns:p14="http://schemas.microsoft.com/office/powerpoint/2010/main" val="3322953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45101D-53C0-4F99-805B-8A3BC0327F43}" type="datetimeFigureOut">
              <a:rPr lang="en-US" smtClean="0"/>
              <a:t>4/22/2017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210AAF-06AD-46AC-836E-12895A7B2D9B}" type="slidenum">
              <a:rPr lang="en-US" smtClean="0"/>
              <a:t>‹#›</a:t>
            </a:fld>
            <a:endParaRPr lang="en-US" dirty="0"/>
          </a:p>
        </p:txBody>
      </p:sp>
    </p:spTree>
    <p:extLst>
      <p:ext uri="{BB962C8B-B14F-4D97-AF65-F5344CB8AC3E}">
        <p14:creationId xmlns:p14="http://schemas.microsoft.com/office/powerpoint/2010/main" val="3450740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45101D-53C0-4F99-805B-8A3BC0327F43}" type="datetimeFigureOut">
              <a:rPr lang="en-US" smtClean="0"/>
              <a:t>4/22/2017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210AAF-06AD-46AC-836E-12895A7B2D9B}" type="slidenum">
              <a:rPr lang="en-US" smtClean="0"/>
              <a:t>‹#›</a:t>
            </a:fld>
            <a:endParaRPr lang="en-US" dirty="0"/>
          </a:p>
        </p:txBody>
      </p:sp>
    </p:spTree>
    <p:extLst>
      <p:ext uri="{BB962C8B-B14F-4D97-AF65-F5344CB8AC3E}">
        <p14:creationId xmlns:p14="http://schemas.microsoft.com/office/powerpoint/2010/main" val="3802960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45101D-53C0-4F99-805B-8A3BC0327F43}" type="datetimeFigureOut">
              <a:rPr lang="en-US" smtClean="0"/>
              <a:t>4/22/2017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5210AAF-06AD-46AC-836E-12895A7B2D9B}" type="slidenum">
              <a:rPr lang="en-US" smtClean="0"/>
              <a:t>‹#›</a:t>
            </a:fld>
            <a:endParaRPr lang="en-US" dirty="0"/>
          </a:p>
        </p:txBody>
      </p:sp>
    </p:spTree>
    <p:extLst>
      <p:ext uri="{BB962C8B-B14F-4D97-AF65-F5344CB8AC3E}">
        <p14:creationId xmlns:p14="http://schemas.microsoft.com/office/powerpoint/2010/main" val="3771175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45101D-53C0-4F99-805B-8A3BC0327F43}" type="datetimeFigureOut">
              <a:rPr lang="en-US" smtClean="0"/>
              <a:t>4/22/2017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5210AAF-06AD-46AC-836E-12895A7B2D9B}" type="slidenum">
              <a:rPr lang="en-US" smtClean="0"/>
              <a:t>‹#›</a:t>
            </a:fld>
            <a:endParaRPr lang="en-US" dirty="0"/>
          </a:p>
        </p:txBody>
      </p:sp>
    </p:spTree>
    <p:extLst>
      <p:ext uri="{BB962C8B-B14F-4D97-AF65-F5344CB8AC3E}">
        <p14:creationId xmlns:p14="http://schemas.microsoft.com/office/powerpoint/2010/main" val="1672811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5101D-53C0-4F99-805B-8A3BC0327F43}" type="datetimeFigureOut">
              <a:rPr lang="en-US" smtClean="0"/>
              <a:t>4/22/2017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5210AAF-06AD-46AC-836E-12895A7B2D9B}" type="slidenum">
              <a:rPr lang="en-US" smtClean="0"/>
              <a:t>‹#›</a:t>
            </a:fld>
            <a:endParaRPr lang="en-US" dirty="0"/>
          </a:p>
        </p:txBody>
      </p:sp>
    </p:spTree>
    <p:extLst>
      <p:ext uri="{BB962C8B-B14F-4D97-AF65-F5344CB8AC3E}">
        <p14:creationId xmlns:p14="http://schemas.microsoft.com/office/powerpoint/2010/main" val="911232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45101D-53C0-4F99-805B-8A3BC0327F43}" type="datetimeFigureOut">
              <a:rPr lang="en-US" smtClean="0"/>
              <a:t>4/22/2017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210AAF-06AD-46AC-836E-12895A7B2D9B}" type="slidenum">
              <a:rPr lang="en-US" smtClean="0"/>
              <a:t>‹#›</a:t>
            </a:fld>
            <a:endParaRPr lang="en-US" dirty="0"/>
          </a:p>
        </p:txBody>
      </p:sp>
    </p:spTree>
    <p:extLst>
      <p:ext uri="{BB962C8B-B14F-4D97-AF65-F5344CB8AC3E}">
        <p14:creationId xmlns:p14="http://schemas.microsoft.com/office/powerpoint/2010/main" val="3009756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45101D-53C0-4F99-805B-8A3BC0327F43}" type="datetimeFigureOut">
              <a:rPr lang="en-US" smtClean="0"/>
              <a:t>4/22/2017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210AAF-06AD-46AC-836E-12895A7B2D9B}" type="slidenum">
              <a:rPr lang="en-US" smtClean="0"/>
              <a:t>‹#›</a:t>
            </a:fld>
            <a:endParaRPr lang="en-US" dirty="0"/>
          </a:p>
        </p:txBody>
      </p:sp>
    </p:spTree>
    <p:extLst>
      <p:ext uri="{BB962C8B-B14F-4D97-AF65-F5344CB8AC3E}">
        <p14:creationId xmlns:p14="http://schemas.microsoft.com/office/powerpoint/2010/main" val="2604297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5101D-53C0-4F99-805B-8A3BC0327F43}" type="datetimeFigureOut">
              <a:rPr lang="en-US" smtClean="0"/>
              <a:t>4/22/2017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10AAF-06AD-46AC-836E-12895A7B2D9B}" type="slidenum">
              <a:rPr lang="en-US" smtClean="0"/>
              <a:t>‹#›</a:t>
            </a:fld>
            <a:endParaRPr lang="en-US" dirty="0"/>
          </a:p>
        </p:txBody>
      </p:sp>
    </p:spTree>
    <p:extLst>
      <p:ext uri="{BB962C8B-B14F-4D97-AF65-F5344CB8AC3E}">
        <p14:creationId xmlns:p14="http://schemas.microsoft.com/office/powerpoint/2010/main" val="354236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5776"/>
            <a:ext cx="9144000" cy="1537250"/>
          </a:xfrm>
        </p:spPr>
        <p:txBody>
          <a:bodyPr>
            <a:normAutofit fontScale="90000"/>
          </a:bodyPr>
          <a:lstStyle/>
          <a:p>
            <a:r>
              <a:rPr lang="en-US" b="1" dirty="0"/>
              <a:t>Che Guevara </a:t>
            </a:r>
            <a:r>
              <a:rPr lang="en-US" b="1" dirty="0" smtClean="0"/>
              <a:t/>
            </a:r>
            <a:br>
              <a:rPr lang="en-US" b="1" dirty="0" smtClean="0"/>
            </a:br>
            <a:r>
              <a:rPr lang="en-US" b="1" dirty="0" smtClean="0"/>
              <a:t>and the Revolutionary Question</a:t>
            </a:r>
            <a:endParaRPr lang="en-US" b="1" dirty="0"/>
          </a:p>
        </p:txBody>
      </p:sp>
      <p:sp>
        <p:nvSpPr>
          <p:cNvPr id="4" name="Subtitle 2"/>
          <p:cNvSpPr>
            <a:spLocks noGrp="1"/>
          </p:cNvSpPr>
          <p:nvPr>
            <p:ph type="subTitle" idx="1"/>
          </p:nvPr>
        </p:nvSpPr>
        <p:spPr>
          <a:xfrm>
            <a:off x="6586330" y="5618923"/>
            <a:ext cx="5287618" cy="1056860"/>
          </a:xfrm>
        </p:spPr>
        <p:txBody>
          <a:bodyPr>
            <a:normAutofit fontScale="47500" lnSpcReduction="20000"/>
          </a:bodyPr>
          <a:lstStyle/>
          <a:p>
            <a:endParaRPr lang="en-US" dirty="0" smtClean="0"/>
          </a:p>
          <a:p>
            <a:r>
              <a:rPr lang="en-US" dirty="0" smtClean="0"/>
              <a:t>                               Artemus Ward		        Bill </a:t>
            </a:r>
            <a:r>
              <a:rPr lang="en-US" dirty="0" smtClean="0"/>
              <a:t>of Rights Institute</a:t>
            </a:r>
            <a:endParaRPr lang="en-US" dirty="0"/>
          </a:p>
          <a:p>
            <a:r>
              <a:rPr lang="en-US" dirty="0" smtClean="0"/>
              <a:t>Dept. of Political Science          		Webinar</a:t>
            </a:r>
            <a:endParaRPr lang="en-US" dirty="0" smtClean="0"/>
          </a:p>
          <a:p>
            <a:r>
              <a:rPr lang="en-US" dirty="0" smtClean="0"/>
              <a:t>Northern Illinois University		April </a:t>
            </a:r>
            <a:r>
              <a:rPr lang="en-US" dirty="0" smtClean="0"/>
              <a:t>27, 2017</a:t>
            </a:r>
          </a:p>
          <a:p>
            <a:endParaRPr lang="en-US" dirty="0"/>
          </a:p>
        </p:txBody>
      </p:sp>
      <p:pic>
        <p:nvPicPr>
          <p:cNvPr id="5" name="Picture 4"/>
          <p:cNvPicPr>
            <a:picLocks noChangeAspect="1"/>
          </p:cNvPicPr>
          <p:nvPr/>
        </p:nvPicPr>
        <p:blipFill>
          <a:blip r:embed="rId2"/>
          <a:stretch>
            <a:fillRect/>
          </a:stretch>
        </p:blipFill>
        <p:spPr>
          <a:xfrm>
            <a:off x="547480" y="1859171"/>
            <a:ext cx="6038850" cy="4629150"/>
          </a:xfrm>
          <a:prstGeom prst="rect">
            <a:avLst/>
          </a:prstGeom>
        </p:spPr>
      </p:pic>
      <p:pic>
        <p:nvPicPr>
          <p:cNvPr id="6" name="Picture 5"/>
          <p:cNvPicPr>
            <a:picLocks noChangeAspect="1"/>
          </p:cNvPicPr>
          <p:nvPr/>
        </p:nvPicPr>
        <p:blipFill>
          <a:blip r:embed="rId3"/>
          <a:stretch>
            <a:fillRect/>
          </a:stretch>
        </p:blipFill>
        <p:spPr>
          <a:xfrm>
            <a:off x="6905772" y="1859171"/>
            <a:ext cx="4648734" cy="3688192"/>
          </a:xfrm>
          <a:prstGeom prst="rect">
            <a:avLst/>
          </a:prstGeom>
        </p:spPr>
      </p:pic>
    </p:spTree>
    <p:extLst>
      <p:ext uri="{BB962C8B-B14F-4D97-AF65-F5344CB8AC3E}">
        <p14:creationId xmlns:p14="http://schemas.microsoft.com/office/powerpoint/2010/main" val="1596636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844" y="172279"/>
            <a:ext cx="7735956" cy="1113181"/>
          </a:xfrm>
        </p:spPr>
        <p:txBody>
          <a:bodyPr>
            <a:normAutofit/>
          </a:bodyPr>
          <a:lstStyle/>
          <a:p>
            <a:pPr algn="ctr"/>
            <a:r>
              <a:rPr lang="en-US" sz="5400" b="1" dirty="0" smtClean="0"/>
              <a:t>Conclusion</a:t>
            </a:r>
            <a:endParaRPr lang="en-US" sz="4800" b="1" dirty="0"/>
          </a:p>
        </p:txBody>
      </p:sp>
      <p:sp>
        <p:nvSpPr>
          <p:cNvPr id="3" name="Content Placeholder 2"/>
          <p:cNvSpPr>
            <a:spLocks noGrp="1"/>
          </p:cNvSpPr>
          <p:nvPr>
            <p:ph idx="1"/>
          </p:nvPr>
        </p:nvSpPr>
        <p:spPr>
          <a:xfrm>
            <a:off x="3293165" y="1285460"/>
            <a:ext cx="8620540" cy="5420139"/>
          </a:xfrm>
        </p:spPr>
        <p:txBody>
          <a:bodyPr>
            <a:normAutofit/>
          </a:bodyPr>
          <a:lstStyle/>
          <a:p>
            <a:r>
              <a:rPr lang="en-US" sz="3200" dirty="0" smtClean="0"/>
              <a:t>Che Guevara provides an important case study in social change.</a:t>
            </a:r>
          </a:p>
          <a:p>
            <a:r>
              <a:rPr lang="en-US" sz="3200" dirty="0" smtClean="0"/>
              <a:t>The central question for Che, and all would-be agents for change, is whether noble ends can be accomplished peacefully and democratically.</a:t>
            </a:r>
          </a:p>
          <a:p>
            <a:r>
              <a:rPr lang="en-US" sz="3200" dirty="0" smtClean="0"/>
              <a:t>While all social movements begin peacefully, it has been extremely rare, historically, for the change they sought to be achieved without violence.</a:t>
            </a:r>
          </a:p>
          <a:p>
            <a:r>
              <a:rPr lang="en-US" sz="3200" dirty="0" smtClean="0"/>
              <a:t>And even if the revolution occurs peacefully, can its goals be realized democratically?   </a:t>
            </a:r>
            <a:endParaRPr lang="en-US" sz="3200" dirty="0"/>
          </a:p>
        </p:txBody>
      </p:sp>
      <p:pic>
        <p:nvPicPr>
          <p:cNvPr id="5" name="Picture 4"/>
          <p:cNvPicPr>
            <a:picLocks noChangeAspect="1"/>
          </p:cNvPicPr>
          <p:nvPr/>
        </p:nvPicPr>
        <p:blipFill>
          <a:blip r:embed="rId2"/>
          <a:stretch>
            <a:fillRect/>
          </a:stretch>
        </p:blipFill>
        <p:spPr>
          <a:xfrm>
            <a:off x="380999" y="172279"/>
            <a:ext cx="2322443" cy="2969032"/>
          </a:xfrm>
          <a:prstGeom prst="rect">
            <a:avLst/>
          </a:prstGeom>
        </p:spPr>
      </p:pic>
      <p:pic>
        <p:nvPicPr>
          <p:cNvPr id="6" name="Picture 5"/>
          <p:cNvPicPr>
            <a:picLocks noChangeAspect="1"/>
          </p:cNvPicPr>
          <p:nvPr/>
        </p:nvPicPr>
        <p:blipFill>
          <a:blip r:embed="rId3"/>
          <a:stretch>
            <a:fillRect/>
          </a:stretch>
        </p:blipFill>
        <p:spPr>
          <a:xfrm>
            <a:off x="149087" y="2868823"/>
            <a:ext cx="2912165" cy="3836777"/>
          </a:xfrm>
          <a:prstGeom prst="rect">
            <a:avLst/>
          </a:prstGeom>
        </p:spPr>
      </p:pic>
    </p:spTree>
    <p:extLst>
      <p:ext uri="{BB962C8B-B14F-4D97-AF65-F5344CB8AC3E}">
        <p14:creationId xmlns:p14="http://schemas.microsoft.com/office/powerpoint/2010/main" val="1562847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835" y="132523"/>
            <a:ext cx="6573077" cy="1802294"/>
          </a:xfrm>
        </p:spPr>
        <p:txBody>
          <a:bodyPr>
            <a:normAutofit/>
          </a:bodyPr>
          <a:lstStyle/>
          <a:p>
            <a:pPr algn="ctr"/>
            <a:r>
              <a:rPr lang="en-US" sz="5400" b="1" dirty="0" smtClean="0"/>
              <a:t>Introduction</a:t>
            </a:r>
            <a:endParaRPr lang="en-US" sz="5400" b="1" dirty="0"/>
          </a:p>
        </p:txBody>
      </p:sp>
      <p:sp>
        <p:nvSpPr>
          <p:cNvPr id="3" name="Content Placeholder 2"/>
          <p:cNvSpPr>
            <a:spLocks noGrp="1"/>
          </p:cNvSpPr>
          <p:nvPr>
            <p:ph idx="1"/>
          </p:nvPr>
        </p:nvSpPr>
        <p:spPr>
          <a:xfrm>
            <a:off x="119270" y="2067339"/>
            <a:ext cx="11953460" cy="4664764"/>
          </a:xfrm>
        </p:spPr>
        <p:txBody>
          <a:bodyPr>
            <a:normAutofit fontScale="92500"/>
          </a:bodyPr>
          <a:lstStyle/>
          <a:p>
            <a:r>
              <a:rPr lang="en-US" dirty="0" smtClean="0"/>
              <a:t>It is important that communist revolutionaries such as </a:t>
            </a:r>
            <a:r>
              <a:rPr lang="en-US" b="1" dirty="0" smtClean="0"/>
              <a:t>Che Guevara </a:t>
            </a:r>
            <a:r>
              <a:rPr lang="en-US" dirty="0" smtClean="0"/>
              <a:t>be seen as complex figures, rather than simply “good” or “evil” as 20</a:t>
            </a:r>
            <a:r>
              <a:rPr lang="en-US" baseline="30000" dirty="0" smtClean="0"/>
              <a:t>th</a:t>
            </a:r>
            <a:r>
              <a:rPr lang="en-US" dirty="0" smtClean="0"/>
              <a:t> Century capitalist societies routinely—and necessarily—painted them.</a:t>
            </a:r>
          </a:p>
          <a:p>
            <a:r>
              <a:rPr lang="en-US" dirty="0" smtClean="0"/>
              <a:t>Regardless of whether or not you agree with Che’s goals of a socialist society based on classlessness and equality, the means he and other communist revolutionaries used including armed violence and authoritarianism are easy to be critical of.</a:t>
            </a:r>
          </a:p>
          <a:p>
            <a:r>
              <a:rPr lang="en-US" dirty="0" smtClean="0"/>
              <a:t>Yet the question that must be asked is, what was the alternative?</a:t>
            </a:r>
          </a:p>
          <a:p>
            <a:r>
              <a:rPr lang="en-US" dirty="0" smtClean="0"/>
              <a:t>Can you have a communist revolution peacefully and democratically? </a:t>
            </a:r>
          </a:p>
          <a:p>
            <a:r>
              <a:rPr lang="en-US" dirty="0" smtClean="0"/>
              <a:t>Can a communist society be governed peacefully and democratically?</a:t>
            </a:r>
          </a:p>
          <a:p>
            <a:r>
              <a:rPr lang="en-US" dirty="0" smtClean="0"/>
              <a:t>To answer these questions, we will examine Che and the </a:t>
            </a:r>
            <a:r>
              <a:rPr lang="en-US" b="1" dirty="0" smtClean="0"/>
              <a:t>Cuban Revolution </a:t>
            </a:r>
            <a:r>
              <a:rPr lang="en-US" dirty="0" smtClean="0"/>
              <a:t>in the context of other, similar movements that both preceded and followed it.</a:t>
            </a:r>
          </a:p>
        </p:txBody>
      </p:sp>
      <p:pic>
        <p:nvPicPr>
          <p:cNvPr id="4" name="Picture 3"/>
          <p:cNvPicPr>
            <a:picLocks noChangeAspect="1"/>
          </p:cNvPicPr>
          <p:nvPr/>
        </p:nvPicPr>
        <p:blipFill>
          <a:blip r:embed="rId2"/>
          <a:stretch>
            <a:fillRect/>
          </a:stretch>
        </p:blipFill>
        <p:spPr>
          <a:xfrm>
            <a:off x="7358362" y="132523"/>
            <a:ext cx="3389151" cy="1906397"/>
          </a:xfrm>
          <a:prstGeom prst="rect">
            <a:avLst/>
          </a:prstGeom>
        </p:spPr>
      </p:pic>
    </p:spTree>
    <p:extLst>
      <p:ext uri="{BB962C8B-B14F-4D97-AF65-F5344CB8AC3E}">
        <p14:creationId xmlns:p14="http://schemas.microsoft.com/office/powerpoint/2010/main" val="1463250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24" y="92766"/>
            <a:ext cx="6509982" cy="887896"/>
          </a:xfrm>
        </p:spPr>
        <p:txBody>
          <a:bodyPr>
            <a:normAutofit fontScale="90000"/>
          </a:bodyPr>
          <a:lstStyle/>
          <a:p>
            <a:pPr algn="ctr"/>
            <a:r>
              <a:rPr lang="en-US" b="1" dirty="0" smtClean="0"/>
              <a:t>Political &amp; Economic Systems</a:t>
            </a:r>
            <a:endParaRPr lang="en-US" b="1" dirty="0"/>
          </a:p>
        </p:txBody>
      </p:sp>
      <p:sp>
        <p:nvSpPr>
          <p:cNvPr id="3" name="Content Placeholder 2"/>
          <p:cNvSpPr>
            <a:spLocks noGrp="1"/>
          </p:cNvSpPr>
          <p:nvPr>
            <p:ph idx="1"/>
          </p:nvPr>
        </p:nvSpPr>
        <p:spPr>
          <a:xfrm>
            <a:off x="106018" y="980662"/>
            <a:ext cx="7181886" cy="5777947"/>
          </a:xfrm>
        </p:spPr>
        <p:txBody>
          <a:bodyPr>
            <a:normAutofit fontScale="92500" lnSpcReduction="20000"/>
          </a:bodyPr>
          <a:lstStyle/>
          <a:p>
            <a:r>
              <a:rPr lang="en-US" b="1" dirty="0" smtClean="0"/>
              <a:t>Karl Marx </a:t>
            </a:r>
            <a:r>
              <a:rPr lang="en-US" dirty="0" smtClean="0"/>
              <a:t>was a German social scientist who used economics, history, and political philosophy to write, among other things, </a:t>
            </a:r>
            <a:r>
              <a:rPr lang="en-US" b="1" i="1" dirty="0" smtClean="0"/>
              <a:t>The Communist Manifesto </a:t>
            </a:r>
            <a:r>
              <a:rPr lang="en-US" b="1" dirty="0" smtClean="0"/>
              <a:t>(1848)</a:t>
            </a:r>
            <a:r>
              <a:rPr lang="en-US" dirty="0"/>
              <a:t> </a:t>
            </a:r>
            <a:r>
              <a:rPr lang="en-US" dirty="0" smtClean="0"/>
              <a:t>in Brussels, Belgium.</a:t>
            </a:r>
          </a:p>
          <a:p>
            <a:r>
              <a:rPr lang="en-US" dirty="0" smtClean="0"/>
              <a:t>Published in London, the book explained the inherent problems of capitalism and argued that class struggle between the haves (</a:t>
            </a:r>
            <a:r>
              <a:rPr lang="en-US" b="1" dirty="0" smtClean="0"/>
              <a:t>bourgeoisie</a:t>
            </a:r>
            <a:r>
              <a:rPr lang="en-US" dirty="0" smtClean="0"/>
              <a:t>) and have-nots (</a:t>
            </a:r>
            <a:r>
              <a:rPr lang="en-US" b="1" dirty="0" smtClean="0"/>
              <a:t>proletariat</a:t>
            </a:r>
            <a:r>
              <a:rPr lang="en-US" dirty="0" smtClean="0"/>
              <a:t>) would lead to capitalism’s demise and replacement with socialism where the people own the means of production (rather than private ownership) and there are no social classes. It ultimately urges: “worker’s of the world, unite!” Still, it is not a specific “how to” manual for achieving a socialist revolution.</a:t>
            </a:r>
          </a:p>
          <a:p>
            <a:r>
              <a:rPr lang="en-US" b="1" dirty="0" smtClean="0"/>
              <a:t>Socialism</a:t>
            </a:r>
            <a:r>
              <a:rPr lang="en-US" dirty="0" smtClean="0"/>
              <a:t> and </a:t>
            </a:r>
            <a:r>
              <a:rPr lang="en-US" b="1" dirty="0" smtClean="0"/>
              <a:t>Capitalism</a:t>
            </a:r>
            <a:r>
              <a:rPr lang="en-US" dirty="0" smtClean="0"/>
              <a:t> are competing </a:t>
            </a:r>
            <a:r>
              <a:rPr lang="en-US" b="1" dirty="0" smtClean="0"/>
              <a:t>economic</a:t>
            </a:r>
            <a:r>
              <a:rPr lang="en-US" dirty="0" smtClean="0"/>
              <a:t> systems.</a:t>
            </a:r>
          </a:p>
          <a:p>
            <a:r>
              <a:rPr lang="en-US" b="1" dirty="0" smtClean="0"/>
              <a:t>Democracy</a:t>
            </a:r>
            <a:r>
              <a:rPr lang="en-US" dirty="0" smtClean="0"/>
              <a:t> and </a:t>
            </a:r>
            <a:r>
              <a:rPr lang="en-US" b="1" dirty="0" smtClean="0"/>
              <a:t>Authoritarianism</a:t>
            </a:r>
            <a:r>
              <a:rPr lang="en-US" dirty="0" smtClean="0"/>
              <a:t> (dictatorship) are competing </a:t>
            </a:r>
            <a:r>
              <a:rPr lang="en-US" b="1" dirty="0" smtClean="0"/>
              <a:t>political</a:t>
            </a:r>
            <a:r>
              <a:rPr lang="en-US" dirty="0" smtClean="0"/>
              <a:t> systems.</a:t>
            </a:r>
            <a:endParaRPr lang="en-US" dirty="0"/>
          </a:p>
        </p:txBody>
      </p:sp>
      <p:pic>
        <p:nvPicPr>
          <p:cNvPr id="4" name="Picture 3"/>
          <p:cNvPicPr>
            <a:picLocks noChangeAspect="1"/>
          </p:cNvPicPr>
          <p:nvPr/>
        </p:nvPicPr>
        <p:blipFill rotWithShape="1">
          <a:blip r:embed="rId2"/>
          <a:srcRect l="6935" r="4293"/>
          <a:stretch/>
        </p:blipFill>
        <p:spPr>
          <a:xfrm>
            <a:off x="7137779" y="497989"/>
            <a:ext cx="4948203" cy="6239900"/>
          </a:xfrm>
          <a:prstGeom prst="rect">
            <a:avLst/>
          </a:prstGeom>
        </p:spPr>
      </p:pic>
    </p:spTree>
    <p:extLst>
      <p:ext uri="{BB962C8B-B14F-4D97-AF65-F5344CB8AC3E}">
        <p14:creationId xmlns:p14="http://schemas.microsoft.com/office/powerpoint/2010/main" val="672712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4484" y="131485"/>
            <a:ext cx="10685393" cy="6604622"/>
          </a:xfrm>
          <a:prstGeom prst="rect">
            <a:avLst/>
          </a:prstGeom>
        </p:spPr>
      </p:pic>
    </p:spTree>
    <p:extLst>
      <p:ext uri="{BB962C8B-B14F-4D97-AF65-F5344CB8AC3E}">
        <p14:creationId xmlns:p14="http://schemas.microsoft.com/office/powerpoint/2010/main" val="1256183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222" y="102291"/>
            <a:ext cx="7629939" cy="798857"/>
          </a:xfrm>
        </p:spPr>
        <p:txBody>
          <a:bodyPr/>
          <a:lstStyle/>
          <a:p>
            <a:pPr algn="ctr"/>
            <a:r>
              <a:rPr lang="en-US" b="1" dirty="0" smtClean="0"/>
              <a:t>Russian Revolution as Instruction</a:t>
            </a:r>
            <a:endParaRPr lang="en-US" b="1" dirty="0"/>
          </a:p>
        </p:txBody>
      </p:sp>
      <p:sp>
        <p:nvSpPr>
          <p:cNvPr id="3" name="Content Placeholder 2"/>
          <p:cNvSpPr>
            <a:spLocks noGrp="1"/>
          </p:cNvSpPr>
          <p:nvPr>
            <p:ph idx="1"/>
          </p:nvPr>
        </p:nvSpPr>
        <p:spPr>
          <a:xfrm>
            <a:off x="119270" y="901148"/>
            <a:ext cx="8189842" cy="5857461"/>
          </a:xfrm>
        </p:spPr>
        <p:txBody>
          <a:bodyPr>
            <a:normAutofit fontScale="85000" lnSpcReduction="20000"/>
          </a:bodyPr>
          <a:lstStyle/>
          <a:p>
            <a:r>
              <a:rPr lang="en-US" dirty="0" smtClean="0"/>
              <a:t>Ultimately, Che and the Castro Brothers (Fidel and Raul) faced the same decision that </a:t>
            </a:r>
            <a:r>
              <a:rPr lang="en-US" b="1" dirty="0" smtClean="0"/>
              <a:t>Lenin</a:t>
            </a:r>
            <a:r>
              <a:rPr lang="en-US" dirty="0" smtClean="0"/>
              <a:t>, </a:t>
            </a:r>
            <a:r>
              <a:rPr lang="en-US" b="1" dirty="0" smtClean="0"/>
              <a:t>Trotsky</a:t>
            </a:r>
            <a:r>
              <a:rPr lang="en-US" dirty="0" smtClean="0"/>
              <a:t>, and </a:t>
            </a:r>
            <a:r>
              <a:rPr lang="en-US" b="1" dirty="0" smtClean="0"/>
              <a:t>Stalin</a:t>
            </a:r>
            <a:r>
              <a:rPr lang="en-US" dirty="0" smtClean="0"/>
              <a:t> were confronted with: how to replace an imperial capitalist society with a communism. </a:t>
            </a:r>
          </a:p>
          <a:p>
            <a:r>
              <a:rPr lang="en-US" dirty="0" smtClean="0"/>
              <a:t>Marx had theorized that it was inevitable but did not provide a blueprint for making it happen. </a:t>
            </a:r>
          </a:p>
          <a:p>
            <a:r>
              <a:rPr lang="en-US" dirty="0" smtClean="0"/>
              <a:t>In 1905, striking workers and peaceful protesters were fired on outside the palace in St. Petersburg by troops of the Russian </a:t>
            </a:r>
            <a:r>
              <a:rPr lang="en-US" b="1" dirty="0" smtClean="0"/>
              <a:t>Tsar</a:t>
            </a:r>
            <a:r>
              <a:rPr lang="en-US" dirty="0" smtClean="0"/>
              <a:t> resulting in 1,000 deaths. “</a:t>
            </a:r>
            <a:r>
              <a:rPr lang="en-US" b="1" dirty="0" smtClean="0"/>
              <a:t>Bloody Sunday</a:t>
            </a:r>
            <a:r>
              <a:rPr lang="en-US" dirty="0" smtClean="0"/>
              <a:t>” marked the start of the </a:t>
            </a:r>
            <a:r>
              <a:rPr lang="en-US" b="1" dirty="0" smtClean="0"/>
              <a:t>Russian Revolution</a:t>
            </a:r>
            <a:r>
              <a:rPr lang="en-US" dirty="0" smtClean="0"/>
              <a:t>.</a:t>
            </a:r>
          </a:p>
          <a:p>
            <a:r>
              <a:rPr lang="en-US" dirty="0" smtClean="0"/>
              <a:t>Lenin decided that a violent revolution was the solution and the Russian Revolution proceeded accordingly. </a:t>
            </a:r>
          </a:p>
          <a:p>
            <a:r>
              <a:rPr lang="en-US" dirty="0"/>
              <a:t>S</a:t>
            </a:r>
            <a:r>
              <a:rPr lang="en-US" dirty="0" smtClean="0"/>
              <a:t>talin took power following Lenin’s death and governed through increasing violence and authoritarianism. Stalin banished Trotsky—who favored democracy and freedom—from the Soviet Union. In exile, Trotsky ultimately lived in Mexico City where he was assassinated in 1940.</a:t>
            </a:r>
          </a:p>
          <a:p>
            <a:r>
              <a:rPr lang="en-US" dirty="0" smtClean="0"/>
              <a:t>With this knowledge as background, Che and the Castro Brothers decided to follow Lenin’s prescription for a violent revolution.</a:t>
            </a:r>
            <a:endParaRPr lang="en-US" dirty="0"/>
          </a:p>
        </p:txBody>
      </p:sp>
      <p:sp>
        <p:nvSpPr>
          <p:cNvPr id="5" name="TextBox 4"/>
          <p:cNvSpPr txBox="1"/>
          <p:nvPr/>
        </p:nvSpPr>
        <p:spPr>
          <a:xfrm>
            <a:off x="8264666" y="6367600"/>
            <a:ext cx="3700308" cy="338554"/>
          </a:xfrm>
          <a:prstGeom prst="rect">
            <a:avLst/>
          </a:prstGeom>
          <a:noFill/>
        </p:spPr>
        <p:txBody>
          <a:bodyPr wrap="none" rtlCol="0">
            <a:spAutoFit/>
          </a:bodyPr>
          <a:lstStyle/>
          <a:p>
            <a:r>
              <a:rPr lang="en-US" sz="1600" dirty="0" smtClean="0"/>
              <a:t>(l-r) Fidel Castro, Raul Castro, Che Guevara</a:t>
            </a:r>
            <a:endParaRPr lang="en-US" sz="1600" dirty="0"/>
          </a:p>
        </p:txBody>
      </p:sp>
      <p:pic>
        <p:nvPicPr>
          <p:cNvPr id="6" name="Picture 5"/>
          <p:cNvPicPr>
            <a:picLocks noChangeAspect="1"/>
          </p:cNvPicPr>
          <p:nvPr/>
        </p:nvPicPr>
        <p:blipFill>
          <a:blip r:embed="rId2"/>
          <a:stretch>
            <a:fillRect/>
          </a:stretch>
        </p:blipFill>
        <p:spPr>
          <a:xfrm>
            <a:off x="8309112" y="3651721"/>
            <a:ext cx="3708954" cy="2683372"/>
          </a:xfrm>
          <a:prstGeom prst="rect">
            <a:avLst/>
          </a:prstGeom>
        </p:spPr>
      </p:pic>
      <p:pic>
        <p:nvPicPr>
          <p:cNvPr id="8" name="Picture 7"/>
          <p:cNvPicPr>
            <a:picLocks noChangeAspect="1"/>
          </p:cNvPicPr>
          <p:nvPr/>
        </p:nvPicPr>
        <p:blipFill rotWithShape="1">
          <a:blip r:embed="rId3"/>
          <a:srcRect t="5921" b="17978"/>
          <a:stretch/>
        </p:blipFill>
        <p:spPr>
          <a:xfrm>
            <a:off x="8306950" y="102291"/>
            <a:ext cx="3711116" cy="2120349"/>
          </a:xfrm>
          <a:prstGeom prst="rect">
            <a:avLst/>
          </a:prstGeom>
        </p:spPr>
      </p:pic>
      <p:pic>
        <p:nvPicPr>
          <p:cNvPr id="10" name="Picture 9"/>
          <p:cNvPicPr>
            <a:picLocks noChangeAspect="1"/>
          </p:cNvPicPr>
          <p:nvPr/>
        </p:nvPicPr>
        <p:blipFill>
          <a:blip r:embed="rId4"/>
          <a:stretch>
            <a:fillRect/>
          </a:stretch>
        </p:blipFill>
        <p:spPr>
          <a:xfrm>
            <a:off x="8985594" y="2222640"/>
            <a:ext cx="2543175" cy="1457325"/>
          </a:xfrm>
          <a:prstGeom prst="rect">
            <a:avLst/>
          </a:prstGeom>
        </p:spPr>
      </p:pic>
    </p:spTree>
    <p:extLst>
      <p:ext uri="{BB962C8B-B14F-4D97-AF65-F5344CB8AC3E}">
        <p14:creationId xmlns:p14="http://schemas.microsoft.com/office/powerpoint/2010/main" val="618557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672" y="6162261"/>
            <a:ext cx="11816798" cy="584545"/>
          </a:xfrm>
        </p:spPr>
        <p:txBody>
          <a:bodyPr>
            <a:normAutofit fontScale="77500" lnSpcReduction="20000"/>
          </a:bodyPr>
          <a:lstStyle/>
          <a:p>
            <a:r>
              <a:rPr lang="en-US" dirty="0" smtClean="0"/>
              <a:t>“Bloody Sunday” - Tsarist troops massacre 1,000 protesters outside the palace at St. Petersburg, Russia, January 22, 1905.</a:t>
            </a:r>
            <a:endParaRPr lang="en-US" dirty="0"/>
          </a:p>
        </p:txBody>
      </p:sp>
      <p:pic>
        <p:nvPicPr>
          <p:cNvPr id="5" name="Picture 4"/>
          <p:cNvPicPr>
            <a:picLocks noChangeAspect="1"/>
          </p:cNvPicPr>
          <p:nvPr/>
        </p:nvPicPr>
        <p:blipFill>
          <a:blip r:embed="rId2"/>
          <a:stretch>
            <a:fillRect/>
          </a:stretch>
        </p:blipFill>
        <p:spPr>
          <a:xfrm>
            <a:off x="189672" y="149293"/>
            <a:ext cx="11816798" cy="5884765"/>
          </a:xfrm>
          <a:prstGeom prst="rect">
            <a:avLst/>
          </a:prstGeom>
        </p:spPr>
      </p:pic>
    </p:spTree>
    <p:extLst>
      <p:ext uri="{BB962C8B-B14F-4D97-AF65-F5344CB8AC3E}">
        <p14:creationId xmlns:p14="http://schemas.microsoft.com/office/powerpoint/2010/main" val="1750038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1372" y="95535"/>
            <a:ext cx="8229600" cy="887104"/>
          </a:xfrm>
        </p:spPr>
        <p:txBody>
          <a:bodyPr/>
          <a:lstStyle/>
          <a:p>
            <a:pPr algn="ctr"/>
            <a:r>
              <a:rPr lang="en-US" b="1" dirty="0" smtClean="0"/>
              <a:t>The Cuban Revolution</a:t>
            </a:r>
            <a:endParaRPr lang="en-US" b="1" dirty="0"/>
          </a:p>
        </p:txBody>
      </p:sp>
      <p:sp>
        <p:nvSpPr>
          <p:cNvPr id="3" name="Content Placeholder 2"/>
          <p:cNvSpPr>
            <a:spLocks noGrp="1"/>
          </p:cNvSpPr>
          <p:nvPr>
            <p:ph idx="1"/>
          </p:nvPr>
        </p:nvSpPr>
        <p:spPr>
          <a:xfrm>
            <a:off x="3821373" y="861390"/>
            <a:ext cx="8229599" cy="5893327"/>
          </a:xfrm>
        </p:spPr>
        <p:txBody>
          <a:bodyPr>
            <a:normAutofit fontScale="92500" lnSpcReduction="20000"/>
          </a:bodyPr>
          <a:lstStyle/>
          <a:p>
            <a:r>
              <a:rPr lang="en-US" dirty="0" smtClean="0"/>
              <a:t>According to </a:t>
            </a:r>
            <a:r>
              <a:rPr lang="en-US" b="1" dirty="0" smtClean="0"/>
              <a:t>Marx</a:t>
            </a:r>
            <a:r>
              <a:rPr lang="en-US" dirty="0" smtClean="0"/>
              <a:t>, the key to a communist revolution was class consciousness—the oppressed masses would inevitably rise up and overthrow their oppressors.</a:t>
            </a:r>
          </a:p>
          <a:p>
            <a:r>
              <a:rPr lang="en-US" dirty="0" smtClean="0"/>
              <a:t>But what if the masses lack class consciousness? Marx felt that class consciousness would be a natural outgrowth of the economic oppression and inequality of industrialization. But how would his theories apply to largely rural, agricultural societies who aspired to the riches of industrialization/modernization through capitalist propaganda? </a:t>
            </a:r>
          </a:p>
          <a:p>
            <a:r>
              <a:rPr lang="en-US" dirty="0" smtClean="0"/>
              <a:t>Che and the Castros felt that it was their duty to educate and lead by freeing the people from both their false consciousness and their oppressors (in their case the American-backed Cuban dictator </a:t>
            </a:r>
            <a:r>
              <a:rPr lang="en-US" b="1" dirty="0" smtClean="0"/>
              <a:t>Batista</a:t>
            </a:r>
            <a:r>
              <a:rPr lang="en-US" dirty="0" smtClean="0"/>
              <a:t>).</a:t>
            </a:r>
          </a:p>
          <a:p>
            <a:r>
              <a:rPr lang="en-US" dirty="0" smtClean="0"/>
              <a:t>They chose violent guerilla warfare believing that it was impossible to work from within a corrupt authoritarian system for peaceful, gradual change.</a:t>
            </a:r>
          </a:p>
          <a:p>
            <a:r>
              <a:rPr lang="en-US" dirty="0" smtClean="0"/>
              <a:t>After two years of this approach, Batista fled Cuba and the revolutionaries took power.</a:t>
            </a:r>
            <a:endParaRPr lang="en-US" dirty="0"/>
          </a:p>
        </p:txBody>
      </p:sp>
      <p:pic>
        <p:nvPicPr>
          <p:cNvPr id="4" name="Picture 3"/>
          <p:cNvPicPr>
            <a:picLocks noChangeAspect="1"/>
          </p:cNvPicPr>
          <p:nvPr/>
        </p:nvPicPr>
        <p:blipFill rotWithShape="1">
          <a:blip r:embed="rId2"/>
          <a:srcRect r="21344" b="6610"/>
          <a:stretch/>
        </p:blipFill>
        <p:spPr>
          <a:xfrm>
            <a:off x="182630" y="365124"/>
            <a:ext cx="3527979" cy="5503279"/>
          </a:xfrm>
          <a:prstGeom prst="rect">
            <a:avLst/>
          </a:prstGeom>
        </p:spPr>
      </p:pic>
      <p:sp>
        <p:nvSpPr>
          <p:cNvPr id="6" name="TextBox 5"/>
          <p:cNvSpPr txBox="1"/>
          <p:nvPr/>
        </p:nvSpPr>
        <p:spPr>
          <a:xfrm>
            <a:off x="182630" y="5923721"/>
            <a:ext cx="3806273" cy="830997"/>
          </a:xfrm>
          <a:prstGeom prst="rect">
            <a:avLst/>
          </a:prstGeom>
          <a:noFill/>
        </p:spPr>
        <p:txBody>
          <a:bodyPr wrap="square" rtlCol="0">
            <a:spAutoFit/>
          </a:bodyPr>
          <a:lstStyle/>
          <a:p>
            <a:r>
              <a:rPr lang="en-US" sz="1600" dirty="0" smtClean="0"/>
              <a:t>(l-r) Che Guevara, Raul Castro, Fidel Castro </a:t>
            </a:r>
          </a:p>
          <a:p>
            <a:r>
              <a:rPr lang="en-US" sz="1600" dirty="0" smtClean="0"/>
              <a:t>marching through the streets of Havana to</a:t>
            </a:r>
          </a:p>
          <a:p>
            <a:r>
              <a:rPr lang="en-US" sz="1600" dirty="0" smtClean="0"/>
              <a:t>celebrate the Cuban Revolution, 1960.</a:t>
            </a:r>
            <a:endParaRPr lang="en-US" sz="1600" dirty="0"/>
          </a:p>
        </p:txBody>
      </p:sp>
    </p:spTree>
    <p:extLst>
      <p:ext uri="{BB962C8B-B14F-4D97-AF65-F5344CB8AC3E}">
        <p14:creationId xmlns:p14="http://schemas.microsoft.com/office/powerpoint/2010/main" val="3807681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14" y="92765"/>
            <a:ext cx="3859695" cy="1116256"/>
          </a:xfrm>
        </p:spPr>
        <p:txBody>
          <a:bodyPr>
            <a:noAutofit/>
          </a:bodyPr>
          <a:lstStyle/>
          <a:p>
            <a:pPr algn="ctr"/>
            <a:r>
              <a:rPr lang="en-US" sz="4500" b="1" dirty="0" smtClean="0"/>
              <a:t>Governing Cuba</a:t>
            </a:r>
            <a:endParaRPr lang="en-US" sz="4500" b="1" dirty="0"/>
          </a:p>
        </p:txBody>
      </p:sp>
      <p:sp>
        <p:nvSpPr>
          <p:cNvPr id="3" name="Content Placeholder 2"/>
          <p:cNvSpPr>
            <a:spLocks noGrp="1"/>
          </p:cNvSpPr>
          <p:nvPr>
            <p:ph idx="1"/>
          </p:nvPr>
        </p:nvSpPr>
        <p:spPr>
          <a:xfrm>
            <a:off x="3909114" y="622852"/>
            <a:ext cx="8176869" cy="6168268"/>
          </a:xfrm>
        </p:spPr>
        <p:txBody>
          <a:bodyPr>
            <a:normAutofit lnSpcReduction="10000"/>
          </a:bodyPr>
          <a:lstStyle/>
          <a:p>
            <a:r>
              <a:rPr lang="en-US" dirty="0" smtClean="0"/>
              <a:t>Che and the Castro brothers implemented a government modeled after the Lenin and the </a:t>
            </a:r>
            <a:r>
              <a:rPr lang="en-US" b="1" dirty="0" smtClean="0"/>
              <a:t>Bolsheviks</a:t>
            </a:r>
            <a:r>
              <a:rPr lang="en-US" dirty="0" smtClean="0"/>
              <a:t> following the </a:t>
            </a:r>
            <a:r>
              <a:rPr lang="en-US" b="1" dirty="0" smtClean="0"/>
              <a:t>Russian Revolution</a:t>
            </a:r>
            <a:r>
              <a:rPr lang="en-US" dirty="0" smtClean="0"/>
              <a:t>.</a:t>
            </a:r>
          </a:p>
          <a:p>
            <a:r>
              <a:rPr lang="en-US" dirty="0" smtClean="0"/>
              <a:t>They used authoritarian tactics including violence to keep their political enemies (capitalists) at bay. </a:t>
            </a:r>
          </a:p>
          <a:p>
            <a:r>
              <a:rPr lang="en-US" dirty="0" smtClean="0"/>
              <a:t>Property and industry were nationalized and civil liberties were curtailed.</a:t>
            </a:r>
          </a:p>
          <a:p>
            <a:r>
              <a:rPr lang="en-US" dirty="0" smtClean="0"/>
              <a:t>Che was a key figure in the government and was central in training the militia forces who repelled the American-led </a:t>
            </a:r>
            <a:r>
              <a:rPr lang="en-US" b="1" dirty="0" smtClean="0"/>
              <a:t>Bay of Pigs Invasion </a:t>
            </a:r>
            <a:r>
              <a:rPr lang="en-US" dirty="0" smtClean="0"/>
              <a:t>and bringing Soviet nuclear-armed ballistic missiles to Cuba which precipitated the 1962 </a:t>
            </a:r>
            <a:r>
              <a:rPr lang="en-US" b="1" dirty="0" smtClean="0"/>
              <a:t>Cuban Missile Crisis </a:t>
            </a:r>
            <a:r>
              <a:rPr lang="en-US" dirty="0" smtClean="0"/>
              <a:t>with the U.S.</a:t>
            </a:r>
          </a:p>
          <a:p>
            <a:r>
              <a:rPr lang="en-US" dirty="0" smtClean="0"/>
              <a:t>Che left Cuba in 1965 to foment revolution abroad. In Bolivia he was captured by American-assisted Bolivian forces and summarily executed.</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155714" y="1209021"/>
            <a:ext cx="3753400" cy="5244166"/>
          </a:xfrm>
          <a:prstGeom prst="rect">
            <a:avLst/>
          </a:prstGeom>
        </p:spPr>
      </p:pic>
      <p:sp>
        <p:nvSpPr>
          <p:cNvPr id="5" name="TextBox 4"/>
          <p:cNvSpPr txBox="1"/>
          <p:nvPr/>
        </p:nvSpPr>
        <p:spPr>
          <a:xfrm>
            <a:off x="469967" y="6452565"/>
            <a:ext cx="3124894" cy="338554"/>
          </a:xfrm>
          <a:prstGeom prst="rect">
            <a:avLst/>
          </a:prstGeom>
          <a:noFill/>
        </p:spPr>
        <p:txBody>
          <a:bodyPr wrap="none" rtlCol="0">
            <a:spAutoFit/>
          </a:bodyPr>
          <a:lstStyle/>
          <a:p>
            <a:r>
              <a:rPr lang="en-US" sz="1600" dirty="0" smtClean="0"/>
              <a:t>Che Guevara (left) and Fidel Castro.</a:t>
            </a:r>
            <a:endParaRPr lang="en-US" sz="1600" dirty="0"/>
          </a:p>
        </p:txBody>
      </p:sp>
    </p:spTree>
    <p:extLst>
      <p:ext uri="{BB962C8B-B14F-4D97-AF65-F5344CB8AC3E}">
        <p14:creationId xmlns:p14="http://schemas.microsoft.com/office/powerpoint/2010/main" val="2949438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339" y="119271"/>
            <a:ext cx="5274365" cy="662607"/>
          </a:xfrm>
        </p:spPr>
        <p:txBody>
          <a:bodyPr>
            <a:normAutofit fontScale="90000"/>
          </a:bodyPr>
          <a:lstStyle/>
          <a:p>
            <a:pPr algn="ctr"/>
            <a:r>
              <a:rPr lang="en-US" b="1" dirty="0" smtClean="0"/>
              <a:t>Peaceful Revolution?</a:t>
            </a:r>
            <a:endParaRPr lang="en-US" b="1" dirty="0"/>
          </a:p>
        </p:txBody>
      </p:sp>
      <p:sp>
        <p:nvSpPr>
          <p:cNvPr id="3" name="Content Placeholder 2"/>
          <p:cNvSpPr>
            <a:spLocks noGrp="1"/>
          </p:cNvSpPr>
          <p:nvPr>
            <p:ph idx="1"/>
          </p:nvPr>
        </p:nvSpPr>
        <p:spPr>
          <a:xfrm>
            <a:off x="132522" y="781878"/>
            <a:ext cx="9130748" cy="5923721"/>
          </a:xfrm>
        </p:spPr>
        <p:txBody>
          <a:bodyPr>
            <a:normAutofit fontScale="85000" lnSpcReduction="10000"/>
          </a:bodyPr>
          <a:lstStyle/>
          <a:p>
            <a:r>
              <a:rPr lang="en-US" dirty="0" smtClean="0"/>
              <a:t>Is peaceful revolution on behalf of social </a:t>
            </a:r>
          </a:p>
          <a:p>
            <a:pPr marL="0" indent="0">
              <a:buNone/>
            </a:pPr>
            <a:r>
              <a:rPr lang="en-US" dirty="0"/>
              <a:t> </a:t>
            </a:r>
            <a:r>
              <a:rPr lang="en-US" dirty="0" smtClean="0"/>
              <a:t>   justice and equality possible?</a:t>
            </a:r>
          </a:p>
          <a:p>
            <a:r>
              <a:rPr lang="en-US" b="1" dirty="0" smtClean="0"/>
              <a:t>Ghandi</a:t>
            </a:r>
            <a:r>
              <a:rPr lang="en-US" dirty="0" smtClean="0"/>
              <a:t> thought so, preached and practiced non-violence, and expected the British imperialists to simply walk out of India, which they ultimately did after violence and oppression in the face of mass, peaceful resistance embarrassed them on the world stage.</a:t>
            </a:r>
          </a:p>
          <a:p>
            <a:r>
              <a:rPr lang="en-US" b="1" dirty="0" smtClean="0"/>
              <a:t>Martin Luther King, Jr. </a:t>
            </a:r>
            <a:r>
              <a:rPr lang="en-US" dirty="0" smtClean="0"/>
              <a:t>followed Ghandi’s example. But many African-Americans grew impatient with his non-violent tactics when, despite the passage of favorable legislation like the </a:t>
            </a:r>
            <a:r>
              <a:rPr lang="en-US" b="1" dirty="0" smtClean="0"/>
              <a:t>Civil Rights Act (1964)</a:t>
            </a:r>
            <a:r>
              <a:rPr lang="en-US" dirty="0" smtClean="0"/>
              <a:t>, change had not occurred in practice. The </a:t>
            </a:r>
            <a:r>
              <a:rPr lang="en-US" b="1" dirty="0" smtClean="0"/>
              <a:t>Black Panther Party</a:t>
            </a:r>
            <a:r>
              <a:rPr lang="en-US" dirty="0" smtClean="0"/>
              <a:t> took the opposite approach and sought change through armed, even violent means. But they failed due to an FBI campaign to undermine and destroy them.</a:t>
            </a:r>
          </a:p>
          <a:p>
            <a:r>
              <a:rPr lang="en-US" dirty="0" smtClean="0"/>
              <a:t>The South African “revolution” against apartheid was prompted by the </a:t>
            </a:r>
            <a:r>
              <a:rPr lang="en-US" b="1" dirty="0" smtClean="0"/>
              <a:t>African National Congress (ANC)</a:t>
            </a:r>
            <a:r>
              <a:rPr lang="en-US" dirty="0" smtClean="0"/>
              <a:t> who began peacefully, turned to violent guerrilla warfare, and ultimately won fair elections that led to the ANC and </a:t>
            </a:r>
            <a:r>
              <a:rPr lang="en-US" b="1" dirty="0" smtClean="0"/>
              <a:t>Nelson Mandela</a:t>
            </a:r>
            <a:r>
              <a:rPr lang="en-US" dirty="0" smtClean="0"/>
              <a:t> (who was imprisoned from 1962-1990) peacefully taking power from their white oppressors. </a:t>
            </a:r>
            <a:endParaRPr lang="en-US" dirty="0"/>
          </a:p>
        </p:txBody>
      </p:sp>
      <p:pic>
        <p:nvPicPr>
          <p:cNvPr id="4" name="Picture 3"/>
          <p:cNvPicPr>
            <a:picLocks noChangeAspect="1"/>
          </p:cNvPicPr>
          <p:nvPr/>
        </p:nvPicPr>
        <p:blipFill>
          <a:blip r:embed="rId2"/>
          <a:stretch>
            <a:fillRect/>
          </a:stretch>
        </p:blipFill>
        <p:spPr>
          <a:xfrm>
            <a:off x="10188587" y="295032"/>
            <a:ext cx="1803745" cy="2487924"/>
          </a:xfrm>
          <a:prstGeom prst="rect">
            <a:avLst/>
          </a:prstGeom>
        </p:spPr>
      </p:pic>
      <p:pic>
        <p:nvPicPr>
          <p:cNvPr id="6" name="Picture 5"/>
          <p:cNvPicPr>
            <a:picLocks noChangeAspect="1"/>
          </p:cNvPicPr>
          <p:nvPr/>
        </p:nvPicPr>
        <p:blipFill>
          <a:blip r:embed="rId3"/>
          <a:stretch>
            <a:fillRect/>
          </a:stretch>
        </p:blipFill>
        <p:spPr>
          <a:xfrm>
            <a:off x="9263270" y="4783157"/>
            <a:ext cx="2814222" cy="1922442"/>
          </a:xfrm>
          <a:prstGeom prst="rect">
            <a:avLst/>
          </a:prstGeom>
        </p:spPr>
      </p:pic>
      <p:pic>
        <p:nvPicPr>
          <p:cNvPr id="7" name="Picture 6"/>
          <p:cNvPicPr>
            <a:picLocks noChangeAspect="1"/>
          </p:cNvPicPr>
          <p:nvPr/>
        </p:nvPicPr>
        <p:blipFill rotWithShape="1">
          <a:blip r:embed="rId4"/>
          <a:srcRect l="55882" r="895" b="6643"/>
          <a:stretch/>
        </p:blipFill>
        <p:spPr>
          <a:xfrm>
            <a:off x="9226829" y="2279373"/>
            <a:ext cx="1781060" cy="2524540"/>
          </a:xfrm>
          <a:prstGeom prst="rect">
            <a:avLst/>
          </a:prstGeom>
        </p:spPr>
      </p:pic>
      <p:pic>
        <p:nvPicPr>
          <p:cNvPr id="9" name="Picture 8"/>
          <p:cNvPicPr>
            <a:picLocks noChangeAspect="1"/>
          </p:cNvPicPr>
          <p:nvPr/>
        </p:nvPicPr>
        <p:blipFill rotWithShape="1">
          <a:blip r:embed="rId5"/>
          <a:srcRect t="27050" r="17721" b="37346"/>
          <a:stretch/>
        </p:blipFill>
        <p:spPr>
          <a:xfrm>
            <a:off x="6035687" y="165002"/>
            <a:ext cx="4046883" cy="1451764"/>
          </a:xfrm>
          <a:prstGeom prst="rect">
            <a:avLst/>
          </a:prstGeom>
        </p:spPr>
      </p:pic>
    </p:spTree>
    <p:extLst>
      <p:ext uri="{BB962C8B-B14F-4D97-AF65-F5344CB8AC3E}">
        <p14:creationId xmlns:p14="http://schemas.microsoft.com/office/powerpoint/2010/main" val="4177888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12&quot;&gt;&lt;/object&gt;&lt;object type=&quot;2&quot; unique_id=&quot;10013&quot;&gt;&lt;object type=&quot;3&quot; unique_id=&quot;10014&quot;&gt;&lt;property id=&quot;20148&quot; value=&quot;5&quot;/&gt;&lt;property id=&quot;20300&quot; value=&quot;Slide 1 - &amp;quot;Che Guevara  and the Revolutionary Question&amp;quot;&quot;/&gt;&lt;property id=&quot;20307&quot; value=&quot;256&quot;/&gt;&lt;/object&gt;&lt;object type=&quot;3&quot; unique_id=&quot;10015&quot;&gt;&lt;property id=&quot;20148&quot; value=&quot;5&quot;/&gt;&lt;property id=&quot;20300&quot; value=&quot;Slide 3 - &amp;quot;Political &amp;amp; Economic Systems&amp;quot;&quot;/&gt;&lt;property id=&quot;20307&quot; value=&quot;257&quot;/&gt;&lt;/object&gt;&lt;object type=&quot;3&quot; unique_id=&quot;10016&quot;&gt;&lt;property id=&quot;20148&quot; value=&quot;5&quot;/&gt;&lt;property id=&quot;20300&quot; value=&quot;Slide 5 - &amp;quot;Russian Revolution as Instruction&amp;quot;&quot;/&gt;&lt;property id=&quot;20307&quot; value=&quot;258&quot;/&gt;&lt;/object&gt;&lt;object type=&quot;3&quot; unique_id=&quot;10017&quot;&gt;&lt;property id=&quot;20148&quot; value=&quot;5&quot;/&gt;&lt;property id=&quot;20300&quot; value=&quot;Slide 7 - &amp;quot;The Cuban Revolution&amp;quot;&quot;/&gt;&lt;property id=&quot;20307&quot; value=&quot;259&quot;/&gt;&lt;/object&gt;&lt;object type=&quot;3&quot; unique_id=&quot;10102&quot;&gt;&lt;property id=&quot;20148&quot; value=&quot;5&quot;/&gt;&lt;property id=&quot;20300&quot; value=&quot;Slide 4&quot;/&gt;&lt;property id=&quot;20307&quot; value=&quot;260&quot;/&gt;&lt;/object&gt;&lt;object type=&quot;3&quot; unique_id=&quot;10103&quot;&gt;&lt;property id=&quot;20148&quot; value=&quot;5&quot;/&gt;&lt;property id=&quot;20300&quot; value=&quot;Slide 8 - &amp;quot;Governing Cuba&amp;quot;&quot;/&gt;&lt;property id=&quot;20307&quot; value=&quot;261&quot;/&gt;&lt;/object&gt;&lt;object type=&quot;3&quot; unique_id=&quot;10232&quot;&gt;&lt;property id=&quot;20148&quot; value=&quot;5&quot;/&gt;&lt;property id=&quot;20300&quot; value=&quot;Slide 2 - &amp;quot;Introduction&amp;quot;&quot;/&gt;&lt;property id=&quot;20307&quot; value=&quot;262&quot;/&gt;&lt;/object&gt;&lt;object type=&quot;3&quot; unique_id=&quot;10233&quot;&gt;&lt;property id=&quot;20148&quot; value=&quot;5&quot;/&gt;&lt;property id=&quot;20300&quot; value=&quot;Slide 6&quot;/&gt;&lt;property id=&quot;20307&quot; value=&quot;263&quot;/&gt;&lt;/object&gt;&lt;object type=&quot;3&quot; unique_id=&quot;10234&quot;&gt;&lt;property id=&quot;20148&quot; value=&quot;5&quot;/&gt;&lt;property id=&quot;20300&quot; value=&quot;Slide 9 - &amp;quot;Peaceful Revolution?&amp;quot;&quot;/&gt;&lt;property id=&quot;20307&quot; value=&quot;265&quot;/&gt;&lt;/object&gt;&lt;object type=&quot;3&quot; unique_id=&quot;10235&quot;&gt;&lt;property id=&quot;20148&quot; value=&quot;5&quot;/&gt;&lt;property id=&quot;20300&quot; value=&quot;Slide 10 - &amp;quot;Conclusion&amp;quot;&quot;/&gt;&lt;property id=&quot;20307&quot; value=&quot;264&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1308</TotalTime>
  <Words>1074</Words>
  <Application>Microsoft Office PowerPoint</Application>
  <PresentationFormat>Widescreen</PresentationFormat>
  <Paragraphs>53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Che Guevara  and the Revolutionary Question</vt:lpstr>
      <vt:lpstr>Introduction</vt:lpstr>
      <vt:lpstr>Political &amp; Economic Systems</vt:lpstr>
      <vt:lpstr>PowerPoint Presentation</vt:lpstr>
      <vt:lpstr>Russian Revolution as Instruction</vt:lpstr>
      <vt:lpstr>PowerPoint Presentation</vt:lpstr>
      <vt:lpstr>The Cuban Revolution</vt:lpstr>
      <vt:lpstr>Governing Cuba</vt:lpstr>
      <vt:lpstr>Peaceful Revolution?</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 Guevara  and the Injustice of Communism</dc:title>
  <dc:creator>Artemus Ward</dc:creator>
  <cp:lastModifiedBy>Artemus Ward</cp:lastModifiedBy>
  <cp:revision>40</cp:revision>
  <dcterms:created xsi:type="dcterms:W3CDTF">2017-04-22T21:15:28Z</dcterms:created>
  <dcterms:modified xsi:type="dcterms:W3CDTF">2017-04-23T19:03:37Z</dcterms:modified>
</cp:coreProperties>
</file>